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30"/>
    <a:srgbClr val="FFFFFF"/>
    <a:srgbClr val="5B9BD5"/>
    <a:srgbClr val="C5E0B4"/>
    <a:srgbClr val="E6E6E6"/>
    <a:srgbClr val="2E9455"/>
    <a:srgbClr val="581300"/>
    <a:srgbClr val="72E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910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D216-AD1B-4D80-B535-E289E27EB982}" type="doc">
      <dgm:prSet loTypeId="urn:microsoft.com/office/officeart/2005/8/layout/hList7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77217F-1E9A-4460-8ED2-838288C647CD}">
      <dgm:prSet/>
      <dgm:spPr/>
      <dgm:t>
        <a:bodyPr/>
        <a:lstStyle/>
        <a:p>
          <a:pPr rtl="0"/>
          <a:r>
            <a:rPr lang="ru-RU" b="1" dirty="0" smtClean="0"/>
            <a:t>С 22 марта по 31 марта 2024 г. ➦ </a:t>
          </a:r>
          <a:r>
            <a:rPr lang="ru-RU" dirty="0" smtClean="0"/>
            <a:t>регистрация кандидатов в члены Совета Республики</a:t>
          </a:r>
          <a:endParaRPr lang="ru-RU" dirty="0"/>
        </a:p>
      </dgm:t>
    </dgm:pt>
    <dgm:pt modelId="{48C3F026-4A30-4D3B-AFED-3394E1006AC9}" type="parTrans" cxnId="{47AB4C4F-213F-45AB-81B1-9065A14715F9}">
      <dgm:prSet/>
      <dgm:spPr/>
      <dgm:t>
        <a:bodyPr/>
        <a:lstStyle/>
        <a:p>
          <a:endParaRPr lang="ru-RU"/>
        </a:p>
      </dgm:t>
    </dgm:pt>
    <dgm:pt modelId="{268862AC-DCC0-4EBE-8876-88B9AF8F00B5}" type="sibTrans" cxnId="{47AB4C4F-213F-45AB-81B1-9065A14715F9}">
      <dgm:prSet/>
      <dgm:spPr/>
      <dgm:t>
        <a:bodyPr/>
        <a:lstStyle/>
        <a:p>
          <a:endParaRPr lang="ru-RU"/>
        </a:p>
      </dgm:t>
    </dgm:pt>
    <dgm:pt modelId="{5ABF24F4-9BB3-49ED-98CA-984AB4B06CA1}">
      <dgm:prSet/>
      <dgm:spPr/>
      <dgm:t>
        <a:bodyPr/>
        <a:lstStyle/>
        <a:p>
          <a:pPr rtl="0"/>
          <a:r>
            <a:rPr lang="ru-RU" b="1" dirty="0" smtClean="0"/>
            <a:t>4 апреля 2024 г.</a:t>
          </a:r>
          <a:r>
            <a:rPr lang="ru-RU" dirty="0" smtClean="0"/>
            <a:t> </a:t>
          </a:r>
          <a:r>
            <a:rPr lang="ru-RU" b="1" dirty="0" smtClean="0"/>
            <a:t>➦ в</a:t>
          </a:r>
          <a:r>
            <a:rPr lang="ru-RU" dirty="0" smtClean="0"/>
            <a:t>ыборы членов Совета Республики</a:t>
          </a:r>
          <a:endParaRPr lang="ru-RU" dirty="0"/>
        </a:p>
      </dgm:t>
    </dgm:pt>
    <dgm:pt modelId="{AF107BE8-8691-4067-989B-4530C4E2496E}" type="parTrans" cxnId="{4EC14CAA-6A59-437F-9ABB-97699040DB57}">
      <dgm:prSet/>
      <dgm:spPr/>
      <dgm:t>
        <a:bodyPr/>
        <a:lstStyle/>
        <a:p>
          <a:endParaRPr lang="ru-RU"/>
        </a:p>
      </dgm:t>
    </dgm:pt>
    <dgm:pt modelId="{60850315-5648-4825-A384-C906C852756E}" type="sibTrans" cxnId="{4EC14CAA-6A59-437F-9ABB-97699040DB57}">
      <dgm:prSet/>
      <dgm:spPr/>
      <dgm:t>
        <a:bodyPr/>
        <a:lstStyle/>
        <a:p>
          <a:endParaRPr lang="ru-RU"/>
        </a:p>
      </dgm:t>
    </dgm:pt>
    <dgm:pt modelId="{1359DF3D-36C5-40E0-AF95-97DAC131A0BE}">
      <dgm:prSet/>
      <dgm:spPr/>
      <dgm:t>
        <a:bodyPr/>
        <a:lstStyle/>
        <a:p>
          <a:pPr rtl="0"/>
          <a:r>
            <a:rPr lang="ru-RU" b="1" dirty="0" smtClean="0"/>
            <a:t>не позднее 11 апреля 2024 г.</a:t>
          </a:r>
          <a:r>
            <a:rPr lang="ru-RU" b="1" i="1" dirty="0" smtClean="0"/>
            <a:t> </a:t>
          </a:r>
          <a:r>
            <a:rPr lang="ru-RU" b="1" dirty="0" smtClean="0"/>
            <a:t>➦ </a:t>
          </a:r>
          <a:r>
            <a:rPr lang="ru-RU" dirty="0" smtClean="0"/>
            <a:t>установление ЦИК итогов выборов                    и регистрация избранных членов Совета Республики </a:t>
          </a:r>
          <a:endParaRPr lang="ru-RU" dirty="0"/>
        </a:p>
      </dgm:t>
    </dgm:pt>
    <dgm:pt modelId="{A77BAE74-CEF5-4266-AD53-2584F71E02E9}" type="parTrans" cxnId="{44F68E25-15D8-44B2-B5FE-242691B4F359}">
      <dgm:prSet/>
      <dgm:spPr/>
      <dgm:t>
        <a:bodyPr/>
        <a:lstStyle/>
        <a:p>
          <a:endParaRPr lang="ru-RU"/>
        </a:p>
      </dgm:t>
    </dgm:pt>
    <dgm:pt modelId="{B8CF405C-D377-4D8D-9B42-9399315235F0}" type="sibTrans" cxnId="{44F68E25-15D8-44B2-B5FE-242691B4F359}">
      <dgm:prSet/>
      <dgm:spPr/>
      <dgm:t>
        <a:bodyPr/>
        <a:lstStyle/>
        <a:p>
          <a:endParaRPr lang="ru-RU"/>
        </a:p>
      </dgm:t>
    </dgm:pt>
    <dgm:pt modelId="{E47D427E-F0E9-4C77-A0EA-26150002E8F1}" type="pres">
      <dgm:prSet presAssocID="{0930D216-AD1B-4D80-B535-E289E27EB9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047D3-8479-4046-8F2C-109F9A06C6B1}" type="pres">
      <dgm:prSet presAssocID="{0930D216-AD1B-4D80-B535-E289E27EB982}" presName="fgShape" presStyleLbl="fgShp" presStyleIdx="0" presStyleCnt="1"/>
      <dgm:spPr/>
    </dgm:pt>
    <dgm:pt modelId="{DEC33FB0-0018-4A3B-9CC4-ECD6A13D228A}" type="pres">
      <dgm:prSet presAssocID="{0930D216-AD1B-4D80-B535-E289E27EB982}" presName="linComp" presStyleCnt="0"/>
      <dgm:spPr/>
    </dgm:pt>
    <dgm:pt modelId="{D770CB3A-EAB6-48B4-84BC-9604BC231C47}" type="pres">
      <dgm:prSet presAssocID="{A577217F-1E9A-4460-8ED2-838288C647CD}" presName="compNode" presStyleCnt="0"/>
      <dgm:spPr/>
    </dgm:pt>
    <dgm:pt modelId="{55B5AF2A-57D4-424B-85D4-A019EF39F2BE}" type="pres">
      <dgm:prSet presAssocID="{A577217F-1E9A-4460-8ED2-838288C647CD}" presName="bkgdShape" presStyleLbl="node1" presStyleIdx="0" presStyleCnt="3"/>
      <dgm:spPr/>
      <dgm:t>
        <a:bodyPr/>
        <a:lstStyle/>
        <a:p>
          <a:endParaRPr lang="ru-RU"/>
        </a:p>
      </dgm:t>
    </dgm:pt>
    <dgm:pt modelId="{2F01D98E-005C-4676-96AC-ABD7AD0C5F77}" type="pres">
      <dgm:prSet presAssocID="{A577217F-1E9A-4460-8ED2-838288C647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6F81-1F36-49F2-95DF-977CE891843F}" type="pres">
      <dgm:prSet presAssocID="{A577217F-1E9A-4460-8ED2-838288C647CD}" presName="invisiNode" presStyleLbl="node1" presStyleIdx="0" presStyleCnt="3"/>
      <dgm:spPr/>
    </dgm:pt>
    <dgm:pt modelId="{07B074DB-D2D4-41F2-AB3A-15FD867937D0}" type="pres">
      <dgm:prSet presAssocID="{A577217F-1E9A-4460-8ED2-838288C647C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8C0672-181C-40C3-8086-5BF5FA703D7D}" type="pres">
      <dgm:prSet presAssocID="{268862AC-DCC0-4EBE-8876-88B9AF8F00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06D12E-F824-40A6-9D3A-7A79195BA82A}" type="pres">
      <dgm:prSet presAssocID="{5ABF24F4-9BB3-49ED-98CA-984AB4B06CA1}" presName="compNode" presStyleCnt="0"/>
      <dgm:spPr/>
    </dgm:pt>
    <dgm:pt modelId="{F58FA971-69B0-4CBF-B49C-583A48F096E8}" type="pres">
      <dgm:prSet presAssocID="{5ABF24F4-9BB3-49ED-98CA-984AB4B06CA1}" presName="bkgdShape" presStyleLbl="node1" presStyleIdx="1" presStyleCnt="3"/>
      <dgm:spPr/>
      <dgm:t>
        <a:bodyPr/>
        <a:lstStyle/>
        <a:p>
          <a:endParaRPr lang="ru-RU"/>
        </a:p>
      </dgm:t>
    </dgm:pt>
    <dgm:pt modelId="{ADF747D1-9879-4FF9-82CE-B4756EF4EA43}" type="pres">
      <dgm:prSet presAssocID="{5ABF24F4-9BB3-49ED-98CA-984AB4B06C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DD477-68AE-403C-93C9-938714949131}" type="pres">
      <dgm:prSet presAssocID="{5ABF24F4-9BB3-49ED-98CA-984AB4B06CA1}" presName="invisiNode" presStyleLbl="node1" presStyleIdx="1" presStyleCnt="3"/>
      <dgm:spPr/>
    </dgm:pt>
    <dgm:pt modelId="{6581D267-61BA-4F0D-BFA7-332259ADFBBC}" type="pres">
      <dgm:prSet presAssocID="{5ABF24F4-9BB3-49ED-98CA-984AB4B06CA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6D0854E-DB7B-4C0E-AF4C-3C1E40CDB922}" type="pres">
      <dgm:prSet presAssocID="{60850315-5648-4825-A384-C906C85275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CA3DA8-805F-45C6-8202-1D57C336339D}" type="pres">
      <dgm:prSet presAssocID="{1359DF3D-36C5-40E0-AF95-97DAC131A0BE}" presName="compNode" presStyleCnt="0"/>
      <dgm:spPr/>
    </dgm:pt>
    <dgm:pt modelId="{EA710ADA-64F7-4657-BEE9-76118A8D02E6}" type="pres">
      <dgm:prSet presAssocID="{1359DF3D-36C5-40E0-AF95-97DAC131A0BE}" presName="bkgdShape" presStyleLbl="node1" presStyleIdx="2" presStyleCnt="3" custLinFactNeighborY="5591"/>
      <dgm:spPr/>
      <dgm:t>
        <a:bodyPr/>
        <a:lstStyle/>
        <a:p>
          <a:endParaRPr lang="ru-RU"/>
        </a:p>
      </dgm:t>
    </dgm:pt>
    <dgm:pt modelId="{422D1CAB-CEB9-4B94-B769-E819057B54C7}" type="pres">
      <dgm:prSet presAssocID="{1359DF3D-36C5-40E0-AF95-97DAC131A0B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9E853-428E-4900-87A9-8B4EAB2FCC2A}" type="pres">
      <dgm:prSet presAssocID="{1359DF3D-36C5-40E0-AF95-97DAC131A0BE}" presName="invisiNode" presStyleLbl="node1" presStyleIdx="2" presStyleCnt="3"/>
      <dgm:spPr/>
    </dgm:pt>
    <dgm:pt modelId="{ECC1FA48-D7F7-4085-9475-3FD5F92B175F}" type="pres">
      <dgm:prSet presAssocID="{1359DF3D-36C5-40E0-AF95-97DAC131A0B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7AB4C4F-213F-45AB-81B1-9065A14715F9}" srcId="{0930D216-AD1B-4D80-B535-E289E27EB982}" destId="{A577217F-1E9A-4460-8ED2-838288C647CD}" srcOrd="0" destOrd="0" parTransId="{48C3F026-4A30-4D3B-AFED-3394E1006AC9}" sibTransId="{268862AC-DCC0-4EBE-8876-88B9AF8F00B5}"/>
    <dgm:cxn modelId="{22096892-A8EC-432E-9814-4AAC264CB973}" type="presOf" srcId="{1359DF3D-36C5-40E0-AF95-97DAC131A0BE}" destId="{EA710ADA-64F7-4657-BEE9-76118A8D02E6}" srcOrd="0" destOrd="0" presId="urn:microsoft.com/office/officeart/2005/8/layout/hList7"/>
    <dgm:cxn modelId="{00910B69-5433-4706-AD65-A6BBCCFC88F0}" type="presOf" srcId="{A577217F-1E9A-4460-8ED2-838288C647CD}" destId="{55B5AF2A-57D4-424B-85D4-A019EF39F2BE}" srcOrd="0" destOrd="0" presId="urn:microsoft.com/office/officeart/2005/8/layout/hList7"/>
    <dgm:cxn modelId="{641A0C8B-10C9-4B9A-8319-56012F1A9875}" type="presOf" srcId="{60850315-5648-4825-A384-C906C852756E}" destId="{56D0854E-DB7B-4C0E-AF4C-3C1E40CDB922}" srcOrd="0" destOrd="0" presId="urn:microsoft.com/office/officeart/2005/8/layout/hList7"/>
    <dgm:cxn modelId="{44F68E25-15D8-44B2-B5FE-242691B4F359}" srcId="{0930D216-AD1B-4D80-B535-E289E27EB982}" destId="{1359DF3D-36C5-40E0-AF95-97DAC131A0BE}" srcOrd="2" destOrd="0" parTransId="{A77BAE74-CEF5-4266-AD53-2584F71E02E9}" sibTransId="{B8CF405C-D377-4D8D-9B42-9399315235F0}"/>
    <dgm:cxn modelId="{7C30D831-1A57-45EE-9DE9-4FE8DD366C74}" type="presOf" srcId="{A577217F-1E9A-4460-8ED2-838288C647CD}" destId="{2F01D98E-005C-4676-96AC-ABD7AD0C5F77}" srcOrd="1" destOrd="0" presId="urn:microsoft.com/office/officeart/2005/8/layout/hList7"/>
    <dgm:cxn modelId="{CC4C9591-D9B6-4720-B79A-D31CD2951054}" type="presOf" srcId="{5ABF24F4-9BB3-49ED-98CA-984AB4B06CA1}" destId="{ADF747D1-9879-4FF9-82CE-B4756EF4EA43}" srcOrd="1" destOrd="0" presId="urn:microsoft.com/office/officeart/2005/8/layout/hList7"/>
    <dgm:cxn modelId="{E405243C-2A4C-48B5-A0D3-C0BFD240DB6D}" type="presOf" srcId="{5ABF24F4-9BB3-49ED-98CA-984AB4B06CA1}" destId="{F58FA971-69B0-4CBF-B49C-583A48F096E8}" srcOrd="0" destOrd="0" presId="urn:microsoft.com/office/officeart/2005/8/layout/hList7"/>
    <dgm:cxn modelId="{4EC14CAA-6A59-437F-9ABB-97699040DB57}" srcId="{0930D216-AD1B-4D80-B535-E289E27EB982}" destId="{5ABF24F4-9BB3-49ED-98CA-984AB4B06CA1}" srcOrd="1" destOrd="0" parTransId="{AF107BE8-8691-4067-989B-4530C4E2496E}" sibTransId="{60850315-5648-4825-A384-C906C852756E}"/>
    <dgm:cxn modelId="{BC0C2846-D0A4-4295-A659-E8DD3D65EF2E}" type="presOf" srcId="{268862AC-DCC0-4EBE-8876-88B9AF8F00B5}" destId="{448C0672-181C-40C3-8086-5BF5FA703D7D}" srcOrd="0" destOrd="0" presId="urn:microsoft.com/office/officeart/2005/8/layout/hList7"/>
    <dgm:cxn modelId="{32F8B3C1-F8DA-4EB1-9676-B6319914D6B5}" type="presOf" srcId="{1359DF3D-36C5-40E0-AF95-97DAC131A0BE}" destId="{422D1CAB-CEB9-4B94-B769-E819057B54C7}" srcOrd="1" destOrd="0" presId="urn:microsoft.com/office/officeart/2005/8/layout/hList7"/>
    <dgm:cxn modelId="{13A7FCF5-4348-40FA-A842-F2859BBAD6EB}" type="presOf" srcId="{0930D216-AD1B-4D80-B535-E289E27EB982}" destId="{E47D427E-F0E9-4C77-A0EA-26150002E8F1}" srcOrd="0" destOrd="0" presId="urn:microsoft.com/office/officeart/2005/8/layout/hList7"/>
    <dgm:cxn modelId="{9D830F1F-9E72-4A03-99BB-141D6D907D28}" type="presParOf" srcId="{E47D427E-F0E9-4C77-A0EA-26150002E8F1}" destId="{B56047D3-8479-4046-8F2C-109F9A06C6B1}" srcOrd="0" destOrd="0" presId="urn:microsoft.com/office/officeart/2005/8/layout/hList7"/>
    <dgm:cxn modelId="{32F22128-01CB-495C-AA04-35C3F67C0347}" type="presParOf" srcId="{E47D427E-F0E9-4C77-A0EA-26150002E8F1}" destId="{DEC33FB0-0018-4A3B-9CC4-ECD6A13D228A}" srcOrd="1" destOrd="0" presId="urn:microsoft.com/office/officeart/2005/8/layout/hList7"/>
    <dgm:cxn modelId="{B4433D37-F6C3-4329-80E7-A5EC95807FBF}" type="presParOf" srcId="{DEC33FB0-0018-4A3B-9CC4-ECD6A13D228A}" destId="{D770CB3A-EAB6-48B4-84BC-9604BC231C47}" srcOrd="0" destOrd="0" presId="urn:microsoft.com/office/officeart/2005/8/layout/hList7"/>
    <dgm:cxn modelId="{9C8710AD-3D66-469C-83E6-A8E323ECCF1A}" type="presParOf" srcId="{D770CB3A-EAB6-48B4-84BC-9604BC231C47}" destId="{55B5AF2A-57D4-424B-85D4-A019EF39F2BE}" srcOrd="0" destOrd="0" presId="urn:microsoft.com/office/officeart/2005/8/layout/hList7"/>
    <dgm:cxn modelId="{B36F560D-B4B1-476B-9BD2-8E9A2F0B5481}" type="presParOf" srcId="{D770CB3A-EAB6-48B4-84BC-9604BC231C47}" destId="{2F01D98E-005C-4676-96AC-ABD7AD0C5F77}" srcOrd="1" destOrd="0" presId="urn:microsoft.com/office/officeart/2005/8/layout/hList7"/>
    <dgm:cxn modelId="{777A35F3-3748-4E63-9B71-752A5B360290}" type="presParOf" srcId="{D770CB3A-EAB6-48B4-84BC-9604BC231C47}" destId="{83066F81-1F36-49F2-95DF-977CE891843F}" srcOrd="2" destOrd="0" presId="urn:microsoft.com/office/officeart/2005/8/layout/hList7"/>
    <dgm:cxn modelId="{31244440-A9D2-4DE3-9B01-2500CF2016F6}" type="presParOf" srcId="{D770CB3A-EAB6-48B4-84BC-9604BC231C47}" destId="{07B074DB-D2D4-41F2-AB3A-15FD867937D0}" srcOrd="3" destOrd="0" presId="urn:microsoft.com/office/officeart/2005/8/layout/hList7"/>
    <dgm:cxn modelId="{1CDA5CF6-E2CF-4D0B-931C-09C8D7C0CBB9}" type="presParOf" srcId="{DEC33FB0-0018-4A3B-9CC4-ECD6A13D228A}" destId="{448C0672-181C-40C3-8086-5BF5FA703D7D}" srcOrd="1" destOrd="0" presId="urn:microsoft.com/office/officeart/2005/8/layout/hList7"/>
    <dgm:cxn modelId="{78A0C49D-8D44-427F-A927-A146AF95EB9B}" type="presParOf" srcId="{DEC33FB0-0018-4A3B-9CC4-ECD6A13D228A}" destId="{3006D12E-F824-40A6-9D3A-7A79195BA82A}" srcOrd="2" destOrd="0" presId="urn:microsoft.com/office/officeart/2005/8/layout/hList7"/>
    <dgm:cxn modelId="{19782560-F893-4B4A-8704-3A622F494A51}" type="presParOf" srcId="{3006D12E-F824-40A6-9D3A-7A79195BA82A}" destId="{F58FA971-69B0-4CBF-B49C-583A48F096E8}" srcOrd="0" destOrd="0" presId="urn:microsoft.com/office/officeart/2005/8/layout/hList7"/>
    <dgm:cxn modelId="{7595A8A8-B77C-49E2-A72B-919F960DF64D}" type="presParOf" srcId="{3006D12E-F824-40A6-9D3A-7A79195BA82A}" destId="{ADF747D1-9879-4FF9-82CE-B4756EF4EA43}" srcOrd="1" destOrd="0" presId="urn:microsoft.com/office/officeart/2005/8/layout/hList7"/>
    <dgm:cxn modelId="{1DB3C019-0885-49B3-B8B9-4457F9A5949A}" type="presParOf" srcId="{3006D12E-F824-40A6-9D3A-7A79195BA82A}" destId="{43CDD477-68AE-403C-93C9-938714949131}" srcOrd="2" destOrd="0" presId="urn:microsoft.com/office/officeart/2005/8/layout/hList7"/>
    <dgm:cxn modelId="{F6FE0B49-0AE0-4D0A-A0C7-33D31B85A294}" type="presParOf" srcId="{3006D12E-F824-40A6-9D3A-7A79195BA82A}" destId="{6581D267-61BA-4F0D-BFA7-332259ADFBBC}" srcOrd="3" destOrd="0" presId="urn:microsoft.com/office/officeart/2005/8/layout/hList7"/>
    <dgm:cxn modelId="{B7339633-220A-44DF-9CAF-D928608DCE9E}" type="presParOf" srcId="{DEC33FB0-0018-4A3B-9CC4-ECD6A13D228A}" destId="{56D0854E-DB7B-4C0E-AF4C-3C1E40CDB922}" srcOrd="3" destOrd="0" presId="urn:microsoft.com/office/officeart/2005/8/layout/hList7"/>
    <dgm:cxn modelId="{BA4C1363-C93F-4998-98CE-9B0E09CC05E2}" type="presParOf" srcId="{DEC33FB0-0018-4A3B-9CC4-ECD6A13D228A}" destId="{DFCA3DA8-805F-45C6-8202-1D57C336339D}" srcOrd="4" destOrd="0" presId="urn:microsoft.com/office/officeart/2005/8/layout/hList7"/>
    <dgm:cxn modelId="{12A76DBC-8FA8-4094-9CCA-4B0A03FCD381}" type="presParOf" srcId="{DFCA3DA8-805F-45C6-8202-1D57C336339D}" destId="{EA710ADA-64F7-4657-BEE9-76118A8D02E6}" srcOrd="0" destOrd="0" presId="urn:microsoft.com/office/officeart/2005/8/layout/hList7"/>
    <dgm:cxn modelId="{DCB26CE0-89E0-4AE2-820A-3F21535E5E30}" type="presParOf" srcId="{DFCA3DA8-805F-45C6-8202-1D57C336339D}" destId="{422D1CAB-CEB9-4B94-B769-E819057B54C7}" srcOrd="1" destOrd="0" presId="urn:microsoft.com/office/officeart/2005/8/layout/hList7"/>
    <dgm:cxn modelId="{9CD91291-BDA6-4E09-8B26-6D54A90EACB6}" type="presParOf" srcId="{DFCA3DA8-805F-45C6-8202-1D57C336339D}" destId="{A559E853-428E-4900-87A9-8B4EAB2FCC2A}" srcOrd="2" destOrd="0" presId="urn:microsoft.com/office/officeart/2005/8/layout/hList7"/>
    <dgm:cxn modelId="{79FD1080-738B-4962-95B5-AFB50AC12D04}" type="presParOf" srcId="{DFCA3DA8-805F-45C6-8202-1D57C336339D}" destId="{ECC1FA48-D7F7-4085-9475-3FD5F92B17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6AEBD-5463-4840-923D-D7563D75EA51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B6E91A8-992A-4C8C-A107-43D2A4AD7600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82 кандидата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представляют сферу науки, образования, здравоохранения, культуры, спорта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4923598-95D3-4731-93CB-EB37C5441FC1}" type="parTrans" cxnId="{018ABAD6-E99D-44A6-9048-D9411F27CE6A}">
      <dgm:prSet/>
      <dgm:spPr/>
      <dgm:t>
        <a:bodyPr/>
        <a:lstStyle/>
        <a:p>
          <a:endParaRPr lang="ru-RU"/>
        </a:p>
      </dgm:t>
    </dgm:pt>
    <dgm:pt modelId="{B632D6C3-EC9D-45DC-9A68-6E47AB308DD3}" type="sibTrans" cxnId="{018ABAD6-E99D-44A6-9048-D9411F27CE6A}">
      <dgm:prSet/>
      <dgm:spPr/>
      <dgm:t>
        <a:bodyPr/>
        <a:lstStyle/>
        <a:p>
          <a:endParaRPr lang="ru-RU"/>
        </a:p>
      </dgm:t>
    </dgm:pt>
    <dgm:pt modelId="{1C8F70AF-F75C-405C-8E85-F458E7A410A5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50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– государственные органы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A2A5394-98A7-4A98-8623-39F19451B7D7}" type="parTrans" cxnId="{AA5EF3EC-D8D4-49B0-8147-2BA0CFCDB778}">
      <dgm:prSet/>
      <dgm:spPr/>
      <dgm:t>
        <a:bodyPr/>
        <a:lstStyle/>
        <a:p>
          <a:endParaRPr lang="ru-RU"/>
        </a:p>
      </dgm:t>
    </dgm:pt>
    <dgm:pt modelId="{4B5057E9-5E84-4EBF-B9F7-9CA7DB787604}" type="sibTrans" cxnId="{AA5EF3EC-D8D4-49B0-8147-2BA0CFCDB778}">
      <dgm:prSet/>
      <dgm:spPr/>
      <dgm:t>
        <a:bodyPr/>
        <a:lstStyle/>
        <a:p>
          <a:endParaRPr lang="ru-RU"/>
        </a:p>
      </dgm:t>
    </dgm:pt>
    <dgm:pt modelId="{736A7A56-2691-4812-8C1D-AF4B8CBB21EB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49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– промышленность, транспорт, строительство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C59EB94-8C04-4E2B-9661-DEDB97C65513}" type="parTrans" cxnId="{FE61B313-FFC2-429D-A463-D94FEFF98C9E}">
      <dgm:prSet/>
      <dgm:spPr/>
      <dgm:t>
        <a:bodyPr/>
        <a:lstStyle/>
        <a:p>
          <a:endParaRPr lang="ru-RU"/>
        </a:p>
      </dgm:t>
    </dgm:pt>
    <dgm:pt modelId="{E652A0F6-1B29-460D-8520-A9DE51A2DA15}" type="sibTrans" cxnId="{FE61B313-FFC2-429D-A463-D94FEFF98C9E}">
      <dgm:prSet/>
      <dgm:spPr/>
      <dgm:t>
        <a:bodyPr/>
        <a:lstStyle/>
        <a:p>
          <a:endParaRPr lang="ru-RU"/>
        </a:p>
      </dgm:t>
    </dgm:pt>
    <dgm:pt modelId="{ECFC94A5-BBE7-47B7-9F0E-74CF6C1D3D17}" type="pres">
      <dgm:prSet presAssocID="{8CF6AEBD-5463-4840-923D-D7563D75EA5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EBBFAA-1D31-40EE-9D60-B83CFA291BC4}" type="pres">
      <dgm:prSet presAssocID="{CB6E91A8-992A-4C8C-A107-43D2A4AD7600}" presName="hierRoot1" presStyleCnt="0">
        <dgm:presLayoutVars>
          <dgm:hierBranch val="init"/>
        </dgm:presLayoutVars>
      </dgm:prSet>
      <dgm:spPr/>
    </dgm:pt>
    <dgm:pt modelId="{B139F888-1045-48C7-80A6-6AA6CAC63DBD}" type="pres">
      <dgm:prSet presAssocID="{CB6E91A8-992A-4C8C-A107-43D2A4AD7600}" presName="rootComposite1" presStyleCnt="0"/>
      <dgm:spPr/>
    </dgm:pt>
    <dgm:pt modelId="{B6E43718-30B9-46B1-A689-679AB8DE10D9}" type="pres">
      <dgm:prSet presAssocID="{CB6E91A8-992A-4C8C-A107-43D2A4AD760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9CEBD-9A8A-41F5-A2F2-CD850C061EDD}" type="pres">
      <dgm:prSet presAssocID="{CB6E91A8-992A-4C8C-A107-43D2A4AD7600}" presName="topArc1" presStyleLbl="parChTrans1D1" presStyleIdx="0" presStyleCnt="6"/>
      <dgm:spPr/>
    </dgm:pt>
    <dgm:pt modelId="{7410AB0A-84F8-471A-96AE-C745C1C1F266}" type="pres">
      <dgm:prSet presAssocID="{CB6E91A8-992A-4C8C-A107-43D2A4AD7600}" presName="bottomArc1" presStyleLbl="parChTrans1D1" presStyleIdx="1" presStyleCnt="6"/>
      <dgm:spPr/>
    </dgm:pt>
    <dgm:pt modelId="{D0EC2284-094A-4A98-A554-871864A56B7D}" type="pres">
      <dgm:prSet presAssocID="{CB6E91A8-992A-4C8C-A107-43D2A4AD7600}" presName="topConnNode1" presStyleLbl="node1" presStyleIdx="0" presStyleCnt="0"/>
      <dgm:spPr/>
      <dgm:t>
        <a:bodyPr/>
        <a:lstStyle/>
        <a:p>
          <a:endParaRPr lang="ru-RU"/>
        </a:p>
      </dgm:t>
    </dgm:pt>
    <dgm:pt modelId="{55E8ECD6-EF30-4ED9-9846-9D6E36A313E1}" type="pres">
      <dgm:prSet presAssocID="{CB6E91A8-992A-4C8C-A107-43D2A4AD7600}" presName="hierChild2" presStyleCnt="0"/>
      <dgm:spPr/>
    </dgm:pt>
    <dgm:pt modelId="{57F9AD15-BED8-41D5-A042-D8E2945F271D}" type="pres">
      <dgm:prSet presAssocID="{CB6E91A8-992A-4C8C-A107-43D2A4AD7600}" presName="hierChild3" presStyleCnt="0"/>
      <dgm:spPr/>
    </dgm:pt>
    <dgm:pt modelId="{D00D6BC5-2E35-472C-B5AA-DCB990D0B2DC}" type="pres">
      <dgm:prSet presAssocID="{1C8F70AF-F75C-405C-8E85-F458E7A410A5}" presName="hierRoot1" presStyleCnt="0">
        <dgm:presLayoutVars>
          <dgm:hierBranch val="init"/>
        </dgm:presLayoutVars>
      </dgm:prSet>
      <dgm:spPr/>
    </dgm:pt>
    <dgm:pt modelId="{2926BDEC-322D-458A-985D-889FCBE359C9}" type="pres">
      <dgm:prSet presAssocID="{1C8F70AF-F75C-405C-8E85-F458E7A410A5}" presName="rootComposite1" presStyleCnt="0"/>
      <dgm:spPr/>
    </dgm:pt>
    <dgm:pt modelId="{446D9D27-4053-4C1F-A794-DAF2BFBC0F11}" type="pres">
      <dgm:prSet presAssocID="{1C8F70AF-F75C-405C-8E85-F458E7A410A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A4EE0-F547-4EEB-946C-C6ACF0D7DD73}" type="pres">
      <dgm:prSet presAssocID="{1C8F70AF-F75C-405C-8E85-F458E7A410A5}" presName="topArc1" presStyleLbl="parChTrans1D1" presStyleIdx="2" presStyleCnt="6"/>
      <dgm:spPr/>
    </dgm:pt>
    <dgm:pt modelId="{B0961379-A25D-4771-8FD5-7AFDC6E7E24B}" type="pres">
      <dgm:prSet presAssocID="{1C8F70AF-F75C-405C-8E85-F458E7A410A5}" presName="bottomArc1" presStyleLbl="parChTrans1D1" presStyleIdx="3" presStyleCnt="6"/>
      <dgm:spPr/>
    </dgm:pt>
    <dgm:pt modelId="{6C38BA77-7241-4A3A-8F89-B8BD8DF8B39C}" type="pres">
      <dgm:prSet presAssocID="{1C8F70AF-F75C-405C-8E85-F458E7A410A5}" presName="topConnNode1" presStyleLbl="node1" presStyleIdx="0" presStyleCnt="0"/>
      <dgm:spPr/>
      <dgm:t>
        <a:bodyPr/>
        <a:lstStyle/>
        <a:p>
          <a:endParaRPr lang="ru-RU"/>
        </a:p>
      </dgm:t>
    </dgm:pt>
    <dgm:pt modelId="{F4B87B35-AB6E-4D23-981B-9F0AFF220A4A}" type="pres">
      <dgm:prSet presAssocID="{1C8F70AF-F75C-405C-8E85-F458E7A410A5}" presName="hierChild2" presStyleCnt="0"/>
      <dgm:spPr/>
    </dgm:pt>
    <dgm:pt modelId="{65F8CF0C-4C85-4B82-AB2D-7E5A9540C6DE}" type="pres">
      <dgm:prSet presAssocID="{1C8F70AF-F75C-405C-8E85-F458E7A410A5}" presName="hierChild3" presStyleCnt="0"/>
      <dgm:spPr/>
    </dgm:pt>
    <dgm:pt modelId="{670FF420-ED1B-44AF-9347-56EE8215AE49}" type="pres">
      <dgm:prSet presAssocID="{736A7A56-2691-4812-8C1D-AF4B8CBB21EB}" presName="hierRoot1" presStyleCnt="0">
        <dgm:presLayoutVars>
          <dgm:hierBranch val="init"/>
        </dgm:presLayoutVars>
      </dgm:prSet>
      <dgm:spPr/>
    </dgm:pt>
    <dgm:pt modelId="{35B3F120-9737-4B42-8819-1F8B759435B6}" type="pres">
      <dgm:prSet presAssocID="{736A7A56-2691-4812-8C1D-AF4B8CBB21EB}" presName="rootComposite1" presStyleCnt="0"/>
      <dgm:spPr/>
    </dgm:pt>
    <dgm:pt modelId="{6DADA9D4-7DAC-4E30-9828-4243EE0F888D}" type="pres">
      <dgm:prSet presAssocID="{736A7A56-2691-4812-8C1D-AF4B8CBB21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C8CFD-DE83-44F8-9B2E-598540276118}" type="pres">
      <dgm:prSet presAssocID="{736A7A56-2691-4812-8C1D-AF4B8CBB21EB}" presName="topArc1" presStyleLbl="parChTrans1D1" presStyleIdx="4" presStyleCnt="6"/>
      <dgm:spPr/>
    </dgm:pt>
    <dgm:pt modelId="{EC623E48-7700-4664-944F-47EB76F9A176}" type="pres">
      <dgm:prSet presAssocID="{736A7A56-2691-4812-8C1D-AF4B8CBB21EB}" presName="bottomArc1" presStyleLbl="parChTrans1D1" presStyleIdx="5" presStyleCnt="6"/>
      <dgm:spPr/>
    </dgm:pt>
    <dgm:pt modelId="{BA3E9196-2263-4873-83A3-E3FDF428F621}" type="pres">
      <dgm:prSet presAssocID="{736A7A56-2691-4812-8C1D-AF4B8CBB21EB}" presName="topConnNode1" presStyleLbl="node1" presStyleIdx="0" presStyleCnt="0"/>
      <dgm:spPr/>
      <dgm:t>
        <a:bodyPr/>
        <a:lstStyle/>
        <a:p>
          <a:endParaRPr lang="ru-RU"/>
        </a:p>
      </dgm:t>
    </dgm:pt>
    <dgm:pt modelId="{A106066E-CA4C-40B3-B5BB-AEE4228F88A3}" type="pres">
      <dgm:prSet presAssocID="{736A7A56-2691-4812-8C1D-AF4B8CBB21EB}" presName="hierChild2" presStyleCnt="0"/>
      <dgm:spPr/>
    </dgm:pt>
    <dgm:pt modelId="{89DF86C0-9733-480F-91A4-2DF87CD764C6}" type="pres">
      <dgm:prSet presAssocID="{736A7A56-2691-4812-8C1D-AF4B8CBB21EB}" presName="hierChild3" presStyleCnt="0"/>
      <dgm:spPr/>
    </dgm:pt>
  </dgm:ptLst>
  <dgm:cxnLst>
    <dgm:cxn modelId="{10B458EC-4CE7-46ED-A923-78137BC7773B}" type="presOf" srcId="{8CF6AEBD-5463-4840-923D-D7563D75EA51}" destId="{ECFC94A5-BBE7-47B7-9F0E-74CF6C1D3D17}" srcOrd="0" destOrd="0" presId="urn:microsoft.com/office/officeart/2008/layout/HalfCircleOrganizationChart"/>
    <dgm:cxn modelId="{1524DE86-F81A-4245-B67E-AB5A122D812A}" type="presOf" srcId="{736A7A56-2691-4812-8C1D-AF4B8CBB21EB}" destId="{BA3E9196-2263-4873-83A3-E3FDF428F621}" srcOrd="1" destOrd="0" presId="urn:microsoft.com/office/officeart/2008/layout/HalfCircleOrganizationChart"/>
    <dgm:cxn modelId="{AA5EF3EC-D8D4-49B0-8147-2BA0CFCDB778}" srcId="{8CF6AEBD-5463-4840-923D-D7563D75EA51}" destId="{1C8F70AF-F75C-405C-8E85-F458E7A410A5}" srcOrd="1" destOrd="0" parTransId="{AA2A5394-98A7-4A98-8623-39F19451B7D7}" sibTransId="{4B5057E9-5E84-4EBF-B9F7-9CA7DB787604}"/>
    <dgm:cxn modelId="{FEDB8FFD-DD41-4E47-8561-692B80F3C0B5}" type="presOf" srcId="{736A7A56-2691-4812-8C1D-AF4B8CBB21EB}" destId="{6DADA9D4-7DAC-4E30-9828-4243EE0F888D}" srcOrd="0" destOrd="0" presId="urn:microsoft.com/office/officeart/2008/layout/HalfCircleOrganizationChart"/>
    <dgm:cxn modelId="{5A98CDD4-0257-48D5-BE43-2B9F80D77DF1}" type="presOf" srcId="{CB6E91A8-992A-4C8C-A107-43D2A4AD7600}" destId="{B6E43718-30B9-46B1-A689-679AB8DE10D9}" srcOrd="0" destOrd="0" presId="urn:microsoft.com/office/officeart/2008/layout/HalfCircleOrganizationChart"/>
    <dgm:cxn modelId="{FE61B313-FFC2-429D-A463-D94FEFF98C9E}" srcId="{8CF6AEBD-5463-4840-923D-D7563D75EA51}" destId="{736A7A56-2691-4812-8C1D-AF4B8CBB21EB}" srcOrd="2" destOrd="0" parTransId="{BC59EB94-8C04-4E2B-9661-DEDB97C65513}" sibTransId="{E652A0F6-1B29-460D-8520-A9DE51A2DA15}"/>
    <dgm:cxn modelId="{280D44E5-7A0F-49D8-B25A-E0DEEAF69D5A}" type="presOf" srcId="{1C8F70AF-F75C-405C-8E85-F458E7A410A5}" destId="{6C38BA77-7241-4A3A-8F89-B8BD8DF8B39C}" srcOrd="1" destOrd="0" presId="urn:microsoft.com/office/officeart/2008/layout/HalfCircleOrganizationChart"/>
    <dgm:cxn modelId="{82E12222-37CF-48A7-94EC-1DCD77C82CD2}" type="presOf" srcId="{CB6E91A8-992A-4C8C-A107-43D2A4AD7600}" destId="{D0EC2284-094A-4A98-A554-871864A56B7D}" srcOrd="1" destOrd="0" presId="urn:microsoft.com/office/officeart/2008/layout/HalfCircleOrganizationChart"/>
    <dgm:cxn modelId="{3D4CD3DA-45C3-4A7E-B0DA-8410B999CDC3}" type="presOf" srcId="{1C8F70AF-F75C-405C-8E85-F458E7A410A5}" destId="{446D9D27-4053-4C1F-A794-DAF2BFBC0F11}" srcOrd="0" destOrd="0" presId="urn:microsoft.com/office/officeart/2008/layout/HalfCircleOrganizationChart"/>
    <dgm:cxn modelId="{018ABAD6-E99D-44A6-9048-D9411F27CE6A}" srcId="{8CF6AEBD-5463-4840-923D-D7563D75EA51}" destId="{CB6E91A8-992A-4C8C-A107-43D2A4AD7600}" srcOrd="0" destOrd="0" parTransId="{64923598-95D3-4731-93CB-EB37C5441FC1}" sibTransId="{B632D6C3-EC9D-45DC-9A68-6E47AB308DD3}"/>
    <dgm:cxn modelId="{7322ED31-9DCF-4961-8CA5-968C2603FFA4}" type="presParOf" srcId="{ECFC94A5-BBE7-47B7-9F0E-74CF6C1D3D17}" destId="{5EEBBFAA-1D31-40EE-9D60-B83CFA291BC4}" srcOrd="0" destOrd="0" presId="urn:microsoft.com/office/officeart/2008/layout/HalfCircleOrganizationChart"/>
    <dgm:cxn modelId="{B73391B0-1A87-4B47-81A2-906BC339408E}" type="presParOf" srcId="{5EEBBFAA-1D31-40EE-9D60-B83CFA291BC4}" destId="{B139F888-1045-48C7-80A6-6AA6CAC63DBD}" srcOrd="0" destOrd="0" presId="urn:microsoft.com/office/officeart/2008/layout/HalfCircleOrganizationChart"/>
    <dgm:cxn modelId="{431F3BC5-5719-4133-8938-8A63A872BF6F}" type="presParOf" srcId="{B139F888-1045-48C7-80A6-6AA6CAC63DBD}" destId="{B6E43718-30B9-46B1-A689-679AB8DE10D9}" srcOrd="0" destOrd="0" presId="urn:microsoft.com/office/officeart/2008/layout/HalfCircleOrganizationChart"/>
    <dgm:cxn modelId="{0EA3EA3F-2A66-4E0B-AC9E-2924A1DDF614}" type="presParOf" srcId="{B139F888-1045-48C7-80A6-6AA6CAC63DBD}" destId="{0479CEBD-9A8A-41F5-A2F2-CD850C061EDD}" srcOrd="1" destOrd="0" presId="urn:microsoft.com/office/officeart/2008/layout/HalfCircleOrganizationChart"/>
    <dgm:cxn modelId="{E048241A-9EE2-4B29-9E7D-C63E099CDC94}" type="presParOf" srcId="{B139F888-1045-48C7-80A6-6AA6CAC63DBD}" destId="{7410AB0A-84F8-471A-96AE-C745C1C1F266}" srcOrd="2" destOrd="0" presId="urn:microsoft.com/office/officeart/2008/layout/HalfCircleOrganizationChart"/>
    <dgm:cxn modelId="{2E595138-5B39-4B88-A4F2-49A70951F9AC}" type="presParOf" srcId="{B139F888-1045-48C7-80A6-6AA6CAC63DBD}" destId="{D0EC2284-094A-4A98-A554-871864A56B7D}" srcOrd="3" destOrd="0" presId="urn:microsoft.com/office/officeart/2008/layout/HalfCircleOrganizationChart"/>
    <dgm:cxn modelId="{DB6EE21C-0C67-4EBB-A0B4-F79C00336CD3}" type="presParOf" srcId="{5EEBBFAA-1D31-40EE-9D60-B83CFA291BC4}" destId="{55E8ECD6-EF30-4ED9-9846-9D6E36A313E1}" srcOrd="1" destOrd="0" presId="urn:microsoft.com/office/officeart/2008/layout/HalfCircleOrganizationChart"/>
    <dgm:cxn modelId="{97EB58DC-3706-4F40-9B10-D94672F31200}" type="presParOf" srcId="{5EEBBFAA-1D31-40EE-9D60-B83CFA291BC4}" destId="{57F9AD15-BED8-41D5-A042-D8E2945F271D}" srcOrd="2" destOrd="0" presId="urn:microsoft.com/office/officeart/2008/layout/HalfCircleOrganizationChart"/>
    <dgm:cxn modelId="{B9A54D4E-AD7A-4E05-8E98-0E9FA6CC7961}" type="presParOf" srcId="{ECFC94A5-BBE7-47B7-9F0E-74CF6C1D3D17}" destId="{D00D6BC5-2E35-472C-B5AA-DCB990D0B2DC}" srcOrd="1" destOrd="0" presId="urn:microsoft.com/office/officeart/2008/layout/HalfCircleOrganizationChart"/>
    <dgm:cxn modelId="{F149CF43-2155-4D62-9337-D07E97EB8DB6}" type="presParOf" srcId="{D00D6BC5-2E35-472C-B5AA-DCB990D0B2DC}" destId="{2926BDEC-322D-458A-985D-889FCBE359C9}" srcOrd="0" destOrd="0" presId="urn:microsoft.com/office/officeart/2008/layout/HalfCircleOrganizationChart"/>
    <dgm:cxn modelId="{CF040B6A-A0A1-40C8-9B4F-B304E0C05E96}" type="presParOf" srcId="{2926BDEC-322D-458A-985D-889FCBE359C9}" destId="{446D9D27-4053-4C1F-A794-DAF2BFBC0F11}" srcOrd="0" destOrd="0" presId="urn:microsoft.com/office/officeart/2008/layout/HalfCircleOrganizationChart"/>
    <dgm:cxn modelId="{4C036855-3004-4CC5-89B7-BA4AE05D49B0}" type="presParOf" srcId="{2926BDEC-322D-458A-985D-889FCBE359C9}" destId="{918A4EE0-F547-4EEB-946C-C6ACF0D7DD73}" srcOrd="1" destOrd="0" presId="urn:microsoft.com/office/officeart/2008/layout/HalfCircleOrganizationChart"/>
    <dgm:cxn modelId="{B0BF91F0-52E6-4A79-8CE5-8B557A0B8BF6}" type="presParOf" srcId="{2926BDEC-322D-458A-985D-889FCBE359C9}" destId="{B0961379-A25D-4771-8FD5-7AFDC6E7E24B}" srcOrd="2" destOrd="0" presId="urn:microsoft.com/office/officeart/2008/layout/HalfCircleOrganizationChart"/>
    <dgm:cxn modelId="{07B76194-A6B2-493F-9C8E-56CEC9B7E578}" type="presParOf" srcId="{2926BDEC-322D-458A-985D-889FCBE359C9}" destId="{6C38BA77-7241-4A3A-8F89-B8BD8DF8B39C}" srcOrd="3" destOrd="0" presId="urn:microsoft.com/office/officeart/2008/layout/HalfCircleOrganizationChart"/>
    <dgm:cxn modelId="{11DFAA77-040B-4583-A177-D2A1603DCDB8}" type="presParOf" srcId="{D00D6BC5-2E35-472C-B5AA-DCB990D0B2DC}" destId="{F4B87B35-AB6E-4D23-981B-9F0AFF220A4A}" srcOrd="1" destOrd="0" presId="urn:microsoft.com/office/officeart/2008/layout/HalfCircleOrganizationChart"/>
    <dgm:cxn modelId="{6AF5879D-1069-420C-B03C-EF4CD4EAEDFA}" type="presParOf" srcId="{D00D6BC5-2E35-472C-B5AA-DCB990D0B2DC}" destId="{65F8CF0C-4C85-4B82-AB2D-7E5A9540C6DE}" srcOrd="2" destOrd="0" presId="urn:microsoft.com/office/officeart/2008/layout/HalfCircleOrganizationChart"/>
    <dgm:cxn modelId="{3B98D9E8-3DBE-41D0-9100-E732E6D66903}" type="presParOf" srcId="{ECFC94A5-BBE7-47B7-9F0E-74CF6C1D3D17}" destId="{670FF420-ED1B-44AF-9347-56EE8215AE49}" srcOrd="2" destOrd="0" presId="urn:microsoft.com/office/officeart/2008/layout/HalfCircleOrganizationChart"/>
    <dgm:cxn modelId="{E9A0B096-AEFF-44AB-A042-ACC8534F5FD8}" type="presParOf" srcId="{670FF420-ED1B-44AF-9347-56EE8215AE49}" destId="{35B3F120-9737-4B42-8819-1F8B759435B6}" srcOrd="0" destOrd="0" presId="urn:microsoft.com/office/officeart/2008/layout/HalfCircleOrganizationChart"/>
    <dgm:cxn modelId="{6584D04B-4890-4CC5-BA43-6EDF5C8A8E18}" type="presParOf" srcId="{35B3F120-9737-4B42-8819-1F8B759435B6}" destId="{6DADA9D4-7DAC-4E30-9828-4243EE0F888D}" srcOrd="0" destOrd="0" presId="urn:microsoft.com/office/officeart/2008/layout/HalfCircleOrganizationChart"/>
    <dgm:cxn modelId="{50AFC8FF-6E62-45C3-9DD0-B4E4ACD10D12}" type="presParOf" srcId="{35B3F120-9737-4B42-8819-1F8B759435B6}" destId="{C00C8CFD-DE83-44F8-9B2E-598540276118}" srcOrd="1" destOrd="0" presId="urn:microsoft.com/office/officeart/2008/layout/HalfCircleOrganizationChart"/>
    <dgm:cxn modelId="{9EB4038D-918B-4F1A-B2DD-C636B35A6A8B}" type="presParOf" srcId="{35B3F120-9737-4B42-8819-1F8B759435B6}" destId="{EC623E48-7700-4664-944F-47EB76F9A176}" srcOrd="2" destOrd="0" presId="urn:microsoft.com/office/officeart/2008/layout/HalfCircleOrganizationChart"/>
    <dgm:cxn modelId="{4CE1C8B7-B91A-40A0-A69E-6FCC02197D79}" type="presParOf" srcId="{35B3F120-9737-4B42-8819-1F8B759435B6}" destId="{BA3E9196-2263-4873-83A3-E3FDF428F621}" srcOrd="3" destOrd="0" presId="urn:microsoft.com/office/officeart/2008/layout/HalfCircleOrganizationChart"/>
    <dgm:cxn modelId="{9E13922F-8120-44A9-ABA9-CE95D07FCB58}" type="presParOf" srcId="{670FF420-ED1B-44AF-9347-56EE8215AE49}" destId="{A106066E-CA4C-40B3-B5BB-AEE4228F88A3}" srcOrd="1" destOrd="0" presId="urn:microsoft.com/office/officeart/2008/layout/HalfCircleOrganizationChart"/>
    <dgm:cxn modelId="{5C7379A3-CC9A-40BD-BE12-28F69278FB97}" type="presParOf" srcId="{670FF420-ED1B-44AF-9347-56EE8215AE49}" destId="{89DF86C0-9733-480F-91A4-2DF87CD764C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5F8CC-E444-4A5A-B2E5-D755A711EA82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D182D5-767C-465F-B02B-4715A12AA6F0}">
      <dgm:prSet custT="1"/>
      <dgm:spPr/>
      <dgm:t>
        <a:bodyPr/>
        <a:lstStyle/>
        <a:p>
          <a:pPr rtl="0"/>
          <a:r>
            <a:rPr lang="ru-RU" sz="24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C30"/>
              </a:solidFill>
              <a:latin typeface="Arial" pitchFamily="34" charset="0"/>
              <a:cs typeface="Arial" pitchFamily="34" charset="0"/>
            </a:rPr>
            <a:t>ПО МОГИЛЕВСКОЙ ОБЛАСТИ </a:t>
          </a:r>
          <a:r>
            <a:rPr lang="ru-RU" sz="1800" b="1" i="1" dirty="0" smtClean="0">
              <a:latin typeface="Arial" pitchFamily="34" charset="0"/>
              <a:cs typeface="Arial" pitchFamily="34" charset="0"/>
            </a:rPr>
            <a:t>выдвигались 27 кандидатов,                из которых зарегистрировано 26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F2BFAF0-EAFC-4D69-BDA3-3D3BC2899AA2}" type="parTrans" cxnId="{9888A124-70AC-42CC-8E27-393A1C14C848}">
      <dgm:prSet/>
      <dgm:spPr/>
      <dgm:t>
        <a:bodyPr/>
        <a:lstStyle/>
        <a:p>
          <a:endParaRPr lang="ru-RU"/>
        </a:p>
      </dgm:t>
    </dgm:pt>
    <dgm:pt modelId="{8334363F-8799-4D45-AC6C-23A53FB37E05}" type="sibTrans" cxnId="{9888A124-70AC-42CC-8E27-393A1C14C848}">
      <dgm:prSet/>
      <dgm:spPr/>
      <dgm:t>
        <a:bodyPr/>
        <a:lstStyle/>
        <a:p>
          <a:endParaRPr lang="ru-RU"/>
        </a:p>
      </dgm:t>
    </dgm:pt>
    <dgm:pt modelId="{1EAE711F-CB95-4642-8639-3D91A2A3DBA6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Самому молодому кандидату – 27 лет,               самому возрастному – 57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572A84E-1DC3-4A15-8601-790BE2FC791D}" type="parTrans" cxnId="{35D21B82-8B54-4D30-8CAF-1A8A4CE5D749}">
      <dgm:prSet/>
      <dgm:spPr/>
      <dgm:t>
        <a:bodyPr/>
        <a:lstStyle/>
        <a:p>
          <a:endParaRPr lang="ru-RU"/>
        </a:p>
      </dgm:t>
    </dgm:pt>
    <dgm:pt modelId="{29ED6011-C2E8-468C-B039-6076EFBDF018}" type="sibTrans" cxnId="{35D21B82-8B54-4D30-8CAF-1A8A4CE5D749}">
      <dgm:prSet/>
      <dgm:spPr/>
      <dgm:t>
        <a:bodyPr/>
        <a:lstStyle/>
        <a:p>
          <a:endParaRPr lang="ru-RU"/>
        </a:p>
      </dgm:t>
    </dgm:pt>
    <dgm:pt modelId="{A859DAA9-7B4B-4862-9AD3-9C2242768A11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Среди кандидатов 8 женщин                       и 18 мужчин, 2 действующих депутата Палаты представителей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90DB5EC-DB70-427C-8F97-06115A51B541}" type="parTrans" cxnId="{75418301-4ED4-4BFF-B376-2E668BCADD65}">
      <dgm:prSet/>
      <dgm:spPr/>
      <dgm:t>
        <a:bodyPr/>
        <a:lstStyle/>
        <a:p>
          <a:endParaRPr lang="ru-RU"/>
        </a:p>
      </dgm:t>
    </dgm:pt>
    <dgm:pt modelId="{21DC3396-7920-400A-A431-78039B8CFDBE}" type="sibTrans" cxnId="{75418301-4ED4-4BFF-B376-2E668BCADD65}">
      <dgm:prSet/>
      <dgm:spPr/>
      <dgm:t>
        <a:bodyPr/>
        <a:lstStyle/>
        <a:p>
          <a:endParaRPr lang="ru-RU"/>
        </a:p>
      </dgm:t>
    </dgm:pt>
    <dgm:pt modelId="{A889DF99-77D4-42DB-B97A-E69C95E4CD48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Почти 85% – представители политических партий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3BAA5F1-9E2A-45CA-BB1A-90E0AEF05EA2}" type="parTrans" cxnId="{81B821E1-214A-4830-8094-05607E51669E}">
      <dgm:prSet/>
      <dgm:spPr/>
      <dgm:t>
        <a:bodyPr/>
        <a:lstStyle/>
        <a:p>
          <a:endParaRPr lang="ru-RU"/>
        </a:p>
      </dgm:t>
    </dgm:pt>
    <dgm:pt modelId="{3410DBEC-0A35-406E-8B01-BD78D5230B69}" type="sibTrans" cxnId="{81B821E1-214A-4830-8094-05607E51669E}">
      <dgm:prSet/>
      <dgm:spPr/>
      <dgm:t>
        <a:bodyPr/>
        <a:lstStyle/>
        <a:p>
          <a:endParaRPr lang="ru-RU"/>
        </a:p>
      </dgm:t>
    </dgm:pt>
    <dgm:pt modelId="{96BD05CF-E027-44AD-9244-A118A6A034F3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35% кандидатов представляет сферу промышленности, транспорта, строительства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B488718-81A8-4407-9167-94BF00C28E9F}" type="parTrans" cxnId="{B0F0AA86-F85A-4A97-A9FC-8DFEF756A389}">
      <dgm:prSet/>
      <dgm:spPr/>
      <dgm:t>
        <a:bodyPr/>
        <a:lstStyle/>
        <a:p>
          <a:endParaRPr lang="ru-RU"/>
        </a:p>
      </dgm:t>
    </dgm:pt>
    <dgm:pt modelId="{54EF8978-48A5-45AF-95C9-8F530880F2C2}" type="sibTrans" cxnId="{B0F0AA86-F85A-4A97-A9FC-8DFEF756A389}">
      <dgm:prSet/>
      <dgm:spPr/>
      <dgm:t>
        <a:bodyPr/>
        <a:lstStyle/>
        <a:p>
          <a:endParaRPr lang="ru-RU"/>
        </a:p>
      </dgm:t>
    </dgm:pt>
    <dgm:pt modelId="{EFCCD252-E377-4B8C-9F83-85C8145395BF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Более 23% – представители сферы науки, образования, здравоохранения, культуры              и спорта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EB371C8-3862-449A-9DB8-56EC497CADB6}" type="parTrans" cxnId="{D921FE8D-2B5C-4917-B309-F830F6D50624}">
      <dgm:prSet/>
      <dgm:spPr/>
      <dgm:t>
        <a:bodyPr/>
        <a:lstStyle/>
        <a:p>
          <a:endParaRPr lang="ru-RU"/>
        </a:p>
      </dgm:t>
    </dgm:pt>
    <dgm:pt modelId="{DC1CAB91-FF9C-43A6-9D03-A8E68FE4F1D0}" type="sibTrans" cxnId="{D921FE8D-2B5C-4917-B309-F830F6D50624}">
      <dgm:prSet/>
      <dgm:spPr/>
      <dgm:t>
        <a:bodyPr/>
        <a:lstStyle/>
        <a:p>
          <a:endParaRPr lang="ru-RU"/>
        </a:p>
      </dgm:t>
    </dgm:pt>
    <dgm:pt modelId="{25E88C2E-6420-4390-8E82-9AE5E3314535}" type="pres">
      <dgm:prSet presAssocID="{CBA5F8CC-E444-4A5A-B2E5-D755A711EA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D4F38-117D-4ACD-A77A-71CB52D87CB8}" type="pres">
      <dgm:prSet presAssocID="{9BD182D5-767C-465F-B02B-4715A12AA6F0}" presName="circ1" presStyleLbl="vennNode1" presStyleIdx="0" presStyleCnt="6"/>
      <dgm:spPr/>
    </dgm:pt>
    <dgm:pt modelId="{7DF84764-8FA6-4954-A2D0-DCF89457DFA1}" type="pres">
      <dgm:prSet presAssocID="{9BD182D5-767C-465F-B02B-4715A12AA6F0}" presName="circ1Tx" presStyleLbl="revTx" presStyleIdx="0" presStyleCnt="0" custScaleX="213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A1D68-6FF1-4E09-9D4A-5C3D79EFEAC6}" type="pres">
      <dgm:prSet presAssocID="{1EAE711F-CB95-4642-8639-3D91A2A3DBA6}" presName="circ2" presStyleLbl="vennNode1" presStyleIdx="1" presStyleCnt="6"/>
      <dgm:spPr/>
    </dgm:pt>
    <dgm:pt modelId="{59B3D2B1-053C-43B4-9842-C5051326C338}" type="pres">
      <dgm:prSet presAssocID="{1EAE711F-CB95-4642-8639-3D91A2A3DBA6}" presName="circ2Tx" presStyleLbl="revTx" presStyleIdx="0" presStyleCnt="0" custScaleX="154341" custLinFactNeighborX="1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BDC3-BAE7-4325-A90B-2E8CCBCBF25C}" type="pres">
      <dgm:prSet presAssocID="{A859DAA9-7B4B-4862-9AD3-9C2242768A11}" presName="circ3" presStyleLbl="vennNode1" presStyleIdx="2" presStyleCnt="6"/>
      <dgm:spPr/>
    </dgm:pt>
    <dgm:pt modelId="{715ADC16-4A4E-4556-A46E-0A6983F2C3C6}" type="pres">
      <dgm:prSet presAssocID="{A859DAA9-7B4B-4862-9AD3-9C2242768A11}" presName="circ3Tx" presStyleLbl="revTx" presStyleIdx="0" presStyleCnt="0" custScaleX="202700" custLinFactNeighborX="30834" custLinFactNeighborY="4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9E8E3-86F9-46A1-B3D1-21C411DF9602}" type="pres">
      <dgm:prSet presAssocID="{A889DF99-77D4-42DB-B97A-E69C95E4CD48}" presName="circ4" presStyleLbl="vennNode1" presStyleIdx="3" presStyleCnt="6"/>
      <dgm:spPr/>
    </dgm:pt>
    <dgm:pt modelId="{771BEF32-E8AC-41EC-AA18-903AEE0C8261}" type="pres">
      <dgm:prSet presAssocID="{A889DF99-77D4-42DB-B97A-E69C95E4CD48}" presName="circ4Tx" presStyleLbl="revTx" presStyleIdx="0" presStyleCnt="0" custScaleX="190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57F2D-95D4-4369-B1E3-30461D75CF96}" type="pres">
      <dgm:prSet presAssocID="{96BD05CF-E027-44AD-9244-A118A6A034F3}" presName="circ5" presStyleLbl="vennNode1" presStyleIdx="4" presStyleCnt="6"/>
      <dgm:spPr/>
    </dgm:pt>
    <dgm:pt modelId="{BF5FC12E-1F5E-44AA-86A4-DB173E5F0480}" type="pres">
      <dgm:prSet presAssocID="{96BD05CF-E027-44AD-9244-A118A6A034F3}" presName="circ5Tx" presStyleLbl="revTx" presStyleIdx="0" presStyleCnt="0" custScaleX="193458" custLinFactNeighborX="-34731" custLinFactNeighborY="2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B822-CF60-4791-9A25-E940E168FBA5}" type="pres">
      <dgm:prSet presAssocID="{EFCCD252-E377-4B8C-9F83-85C8145395BF}" presName="circ6" presStyleLbl="vennNode1" presStyleIdx="5" presStyleCnt="6"/>
      <dgm:spPr/>
    </dgm:pt>
    <dgm:pt modelId="{DAF771A4-3CA9-4595-8083-071C1EB03255}" type="pres">
      <dgm:prSet presAssocID="{EFCCD252-E377-4B8C-9F83-85C8145395BF}" presName="circ6Tx" presStyleLbl="revTx" presStyleIdx="0" presStyleCnt="0" custScaleX="181224" custLinFactNeighborX="-29054" custLinFactNeighborY="-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EA7BE-BDFB-4AC0-9565-E8E974046CEF}" type="presOf" srcId="{CBA5F8CC-E444-4A5A-B2E5-D755A711EA82}" destId="{25E88C2E-6420-4390-8E82-9AE5E3314535}" srcOrd="0" destOrd="0" presId="urn:microsoft.com/office/officeart/2005/8/layout/venn1"/>
    <dgm:cxn modelId="{E33F4825-09B3-4641-9EB9-4DA711727A49}" type="presOf" srcId="{1EAE711F-CB95-4642-8639-3D91A2A3DBA6}" destId="{59B3D2B1-053C-43B4-9842-C5051326C338}" srcOrd="0" destOrd="0" presId="urn:microsoft.com/office/officeart/2005/8/layout/venn1"/>
    <dgm:cxn modelId="{D921FE8D-2B5C-4917-B309-F830F6D50624}" srcId="{CBA5F8CC-E444-4A5A-B2E5-D755A711EA82}" destId="{EFCCD252-E377-4B8C-9F83-85C8145395BF}" srcOrd="5" destOrd="0" parTransId="{6EB371C8-3862-449A-9DB8-56EC497CADB6}" sibTransId="{DC1CAB91-FF9C-43A6-9D03-A8E68FE4F1D0}"/>
    <dgm:cxn modelId="{75418301-4ED4-4BFF-B376-2E668BCADD65}" srcId="{CBA5F8CC-E444-4A5A-B2E5-D755A711EA82}" destId="{A859DAA9-7B4B-4862-9AD3-9C2242768A11}" srcOrd="2" destOrd="0" parTransId="{690DB5EC-DB70-427C-8F97-06115A51B541}" sibTransId="{21DC3396-7920-400A-A431-78039B8CFDBE}"/>
    <dgm:cxn modelId="{4ED6D045-2F34-4E86-B1AB-5FD01E432020}" type="presOf" srcId="{96BD05CF-E027-44AD-9244-A118A6A034F3}" destId="{BF5FC12E-1F5E-44AA-86A4-DB173E5F0480}" srcOrd="0" destOrd="0" presId="urn:microsoft.com/office/officeart/2005/8/layout/venn1"/>
    <dgm:cxn modelId="{ED10CF43-25D5-49F8-8A1D-9B5E8E57D259}" type="presOf" srcId="{EFCCD252-E377-4B8C-9F83-85C8145395BF}" destId="{DAF771A4-3CA9-4595-8083-071C1EB03255}" srcOrd="0" destOrd="0" presId="urn:microsoft.com/office/officeart/2005/8/layout/venn1"/>
    <dgm:cxn modelId="{35D21B82-8B54-4D30-8CAF-1A8A4CE5D749}" srcId="{CBA5F8CC-E444-4A5A-B2E5-D755A711EA82}" destId="{1EAE711F-CB95-4642-8639-3D91A2A3DBA6}" srcOrd="1" destOrd="0" parTransId="{F572A84E-1DC3-4A15-8601-790BE2FC791D}" sibTransId="{29ED6011-C2E8-468C-B039-6076EFBDF018}"/>
    <dgm:cxn modelId="{9888A124-70AC-42CC-8E27-393A1C14C848}" srcId="{CBA5F8CC-E444-4A5A-B2E5-D755A711EA82}" destId="{9BD182D5-767C-465F-B02B-4715A12AA6F0}" srcOrd="0" destOrd="0" parTransId="{BF2BFAF0-EAFC-4D69-BDA3-3D3BC2899AA2}" sibTransId="{8334363F-8799-4D45-AC6C-23A53FB37E05}"/>
    <dgm:cxn modelId="{1B3DCDC8-BC07-40E0-AB42-C9A5A629606C}" type="presOf" srcId="{A859DAA9-7B4B-4862-9AD3-9C2242768A11}" destId="{715ADC16-4A4E-4556-A46E-0A6983F2C3C6}" srcOrd="0" destOrd="0" presId="urn:microsoft.com/office/officeart/2005/8/layout/venn1"/>
    <dgm:cxn modelId="{B0F0AA86-F85A-4A97-A9FC-8DFEF756A389}" srcId="{CBA5F8CC-E444-4A5A-B2E5-D755A711EA82}" destId="{96BD05CF-E027-44AD-9244-A118A6A034F3}" srcOrd="4" destOrd="0" parTransId="{EB488718-81A8-4407-9167-94BF00C28E9F}" sibTransId="{54EF8978-48A5-45AF-95C9-8F530880F2C2}"/>
    <dgm:cxn modelId="{81B821E1-214A-4830-8094-05607E51669E}" srcId="{CBA5F8CC-E444-4A5A-B2E5-D755A711EA82}" destId="{A889DF99-77D4-42DB-B97A-E69C95E4CD48}" srcOrd="3" destOrd="0" parTransId="{F3BAA5F1-9E2A-45CA-BB1A-90E0AEF05EA2}" sibTransId="{3410DBEC-0A35-406E-8B01-BD78D5230B69}"/>
    <dgm:cxn modelId="{D01756C2-024A-4472-B582-C9523DD3BB8D}" type="presOf" srcId="{A889DF99-77D4-42DB-B97A-E69C95E4CD48}" destId="{771BEF32-E8AC-41EC-AA18-903AEE0C8261}" srcOrd="0" destOrd="0" presId="urn:microsoft.com/office/officeart/2005/8/layout/venn1"/>
    <dgm:cxn modelId="{34F00F2C-2430-4E92-931B-B0BA77C09BE7}" type="presOf" srcId="{9BD182D5-767C-465F-B02B-4715A12AA6F0}" destId="{7DF84764-8FA6-4954-A2D0-DCF89457DFA1}" srcOrd="0" destOrd="0" presId="urn:microsoft.com/office/officeart/2005/8/layout/venn1"/>
    <dgm:cxn modelId="{EB1BBF28-E1A5-4B64-BD1A-170D72376DBB}" type="presParOf" srcId="{25E88C2E-6420-4390-8E82-9AE5E3314535}" destId="{9C6D4F38-117D-4ACD-A77A-71CB52D87CB8}" srcOrd="0" destOrd="0" presId="urn:microsoft.com/office/officeart/2005/8/layout/venn1"/>
    <dgm:cxn modelId="{EB13508F-442A-4A5F-9841-5E08EC0EC5EA}" type="presParOf" srcId="{25E88C2E-6420-4390-8E82-9AE5E3314535}" destId="{7DF84764-8FA6-4954-A2D0-DCF89457DFA1}" srcOrd="1" destOrd="0" presId="urn:microsoft.com/office/officeart/2005/8/layout/venn1"/>
    <dgm:cxn modelId="{1A65EEB1-955A-4F72-BDCB-4AB7717BFBF2}" type="presParOf" srcId="{25E88C2E-6420-4390-8E82-9AE5E3314535}" destId="{252A1D68-6FF1-4E09-9D4A-5C3D79EFEAC6}" srcOrd="2" destOrd="0" presId="urn:microsoft.com/office/officeart/2005/8/layout/venn1"/>
    <dgm:cxn modelId="{239B255C-4179-43A1-9AC3-3306916128E6}" type="presParOf" srcId="{25E88C2E-6420-4390-8E82-9AE5E3314535}" destId="{59B3D2B1-053C-43B4-9842-C5051326C338}" srcOrd="3" destOrd="0" presId="urn:microsoft.com/office/officeart/2005/8/layout/venn1"/>
    <dgm:cxn modelId="{99E9C7A3-F942-48CA-837C-B93DE9F23306}" type="presParOf" srcId="{25E88C2E-6420-4390-8E82-9AE5E3314535}" destId="{A066BDC3-BAE7-4325-A90B-2E8CCBCBF25C}" srcOrd="4" destOrd="0" presId="urn:microsoft.com/office/officeart/2005/8/layout/venn1"/>
    <dgm:cxn modelId="{ABDC8CD4-A40E-48F0-869E-78EA5C3080B2}" type="presParOf" srcId="{25E88C2E-6420-4390-8E82-9AE5E3314535}" destId="{715ADC16-4A4E-4556-A46E-0A6983F2C3C6}" srcOrd="5" destOrd="0" presId="urn:microsoft.com/office/officeart/2005/8/layout/venn1"/>
    <dgm:cxn modelId="{85A76734-A000-4D05-BFCE-AE75B6C679E8}" type="presParOf" srcId="{25E88C2E-6420-4390-8E82-9AE5E3314535}" destId="{1209E8E3-86F9-46A1-B3D1-21C411DF9602}" srcOrd="6" destOrd="0" presId="urn:microsoft.com/office/officeart/2005/8/layout/venn1"/>
    <dgm:cxn modelId="{4680C62B-33E7-471F-87D1-9B7E382BB28E}" type="presParOf" srcId="{25E88C2E-6420-4390-8E82-9AE5E3314535}" destId="{771BEF32-E8AC-41EC-AA18-903AEE0C8261}" srcOrd="7" destOrd="0" presId="urn:microsoft.com/office/officeart/2005/8/layout/venn1"/>
    <dgm:cxn modelId="{067A2835-9AA2-40AF-92C3-005D5B737F19}" type="presParOf" srcId="{25E88C2E-6420-4390-8E82-9AE5E3314535}" destId="{29B57F2D-95D4-4369-B1E3-30461D75CF96}" srcOrd="8" destOrd="0" presId="urn:microsoft.com/office/officeart/2005/8/layout/venn1"/>
    <dgm:cxn modelId="{4AA65291-6E81-4399-A6CD-44A63C8B98AC}" type="presParOf" srcId="{25E88C2E-6420-4390-8E82-9AE5E3314535}" destId="{BF5FC12E-1F5E-44AA-86A4-DB173E5F0480}" srcOrd="9" destOrd="0" presId="urn:microsoft.com/office/officeart/2005/8/layout/venn1"/>
    <dgm:cxn modelId="{A216EF0A-FE92-4DDD-B443-1937D0E6086F}" type="presParOf" srcId="{25E88C2E-6420-4390-8E82-9AE5E3314535}" destId="{17C3B822-CF60-4791-9A25-E940E168FBA5}" srcOrd="10" destOrd="0" presId="urn:microsoft.com/office/officeart/2005/8/layout/venn1"/>
    <dgm:cxn modelId="{918A096F-07CF-4208-9B97-B6D8004F1061}" type="presParOf" srcId="{25E88C2E-6420-4390-8E82-9AE5E3314535}" destId="{DAF771A4-3CA9-4595-8083-071C1EB0325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A00A1-0776-4131-A56B-B987AEA4BA05}" type="doc">
      <dgm:prSet loTypeId="urn:microsoft.com/office/officeart/2005/8/layout/target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579AAD-8416-40F9-8C80-9A59538705BC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803 гражданина в возрасте до 31 года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313290-2617-405A-A654-5CC6059AFB9A}" type="parTrans" cxnId="{5564BD70-1396-4595-8BC9-3FE42669B802}">
      <dgm:prSet/>
      <dgm:spPr/>
      <dgm:t>
        <a:bodyPr/>
        <a:lstStyle/>
        <a:p>
          <a:endParaRPr lang="ru-RU"/>
        </a:p>
      </dgm:t>
    </dgm:pt>
    <dgm:pt modelId="{6EFAE217-5B79-43FC-BB88-C05A3065B766}" type="sibTrans" cxnId="{5564BD70-1396-4595-8BC9-3FE42669B802}">
      <dgm:prSet/>
      <dgm:spPr/>
      <dgm:t>
        <a:bodyPr/>
        <a:lstStyle/>
        <a:p>
          <a:endParaRPr lang="ru-RU"/>
        </a:p>
      </dgm:t>
    </dgm:pt>
    <dgm:pt modelId="{CE7EE80E-88EE-4649-922B-3D0A090EDBED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10 107 женщин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A5237E8-7DF5-4CBA-9A4C-74AD29168D90}" type="parTrans" cxnId="{72E793CC-40DE-45C8-8034-27E91373245E}">
      <dgm:prSet/>
      <dgm:spPr/>
      <dgm:t>
        <a:bodyPr/>
        <a:lstStyle/>
        <a:p>
          <a:endParaRPr lang="ru-RU"/>
        </a:p>
      </dgm:t>
    </dgm:pt>
    <dgm:pt modelId="{2E80B788-3765-484A-84F5-DC86A3FF9878}" type="sibTrans" cxnId="{72E793CC-40DE-45C8-8034-27E91373245E}">
      <dgm:prSet/>
      <dgm:spPr/>
      <dgm:t>
        <a:bodyPr/>
        <a:lstStyle/>
        <a:p>
          <a:endParaRPr lang="ru-RU"/>
        </a:p>
      </dgm:t>
    </dgm:pt>
    <dgm:pt modelId="{7043AEAE-5116-4B69-BBBB-E63A17505B36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7 330 действующих депутатов местных Советов депутатов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89A3B03-C895-4CE0-B251-43271230EE44}" type="parTrans" cxnId="{D4ACA1F1-8043-4C4D-9CCE-A5003B2303B4}">
      <dgm:prSet/>
      <dgm:spPr/>
      <dgm:t>
        <a:bodyPr/>
        <a:lstStyle/>
        <a:p>
          <a:endParaRPr lang="ru-RU"/>
        </a:p>
      </dgm:t>
    </dgm:pt>
    <dgm:pt modelId="{11E8EE79-9E42-4A8D-941A-25285E382550}" type="sibTrans" cxnId="{D4ACA1F1-8043-4C4D-9CCE-A5003B2303B4}">
      <dgm:prSet/>
      <dgm:spPr/>
      <dgm:t>
        <a:bodyPr/>
        <a:lstStyle/>
        <a:p>
          <a:endParaRPr lang="ru-RU"/>
        </a:p>
      </dgm:t>
    </dgm:pt>
    <dgm:pt modelId="{CC2DB89B-5336-4914-A826-7BAE02D9CE9F}" type="pres">
      <dgm:prSet presAssocID="{64AA00A1-0776-4131-A56B-B987AEA4BA0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FFBADB-29E3-40E7-B898-175EB82AB407}" type="pres">
      <dgm:prSet presAssocID="{64AA00A1-0776-4131-A56B-B987AEA4BA05}" presName="outerBox" presStyleCnt="0"/>
      <dgm:spPr/>
    </dgm:pt>
    <dgm:pt modelId="{B8F75046-DE29-43AA-8A17-6AE280F3AAC4}" type="pres">
      <dgm:prSet presAssocID="{64AA00A1-0776-4131-A56B-B987AEA4BA05}" presName="outerBoxParent" presStyleLbl="node1" presStyleIdx="0" presStyleCnt="3"/>
      <dgm:spPr/>
      <dgm:t>
        <a:bodyPr/>
        <a:lstStyle/>
        <a:p>
          <a:endParaRPr lang="ru-RU"/>
        </a:p>
      </dgm:t>
    </dgm:pt>
    <dgm:pt modelId="{A7A145E7-9030-4A9E-B3E4-F7938188B28F}" type="pres">
      <dgm:prSet presAssocID="{64AA00A1-0776-4131-A56B-B987AEA4BA05}" presName="outerBoxChildren" presStyleCnt="0"/>
      <dgm:spPr/>
    </dgm:pt>
    <dgm:pt modelId="{753105DE-458B-461A-AFD3-5160AC2D98D9}" type="pres">
      <dgm:prSet presAssocID="{64AA00A1-0776-4131-A56B-B987AEA4BA05}" presName="middleBox" presStyleCnt="0"/>
      <dgm:spPr/>
    </dgm:pt>
    <dgm:pt modelId="{B8EBA169-F08B-4BC4-AA3C-AAE577F419C6}" type="pres">
      <dgm:prSet presAssocID="{64AA00A1-0776-4131-A56B-B987AEA4BA05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91A614B2-885D-4F8B-8B7C-CC04CE5EF7D7}" type="pres">
      <dgm:prSet presAssocID="{64AA00A1-0776-4131-A56B-B987AEA4BA05}" presName="middleBoxChildren" presStyleCnt="0"/>
      <dgm:spPr/>
    </dgm:pt>
    <dgm:pt modelId="{E7C75424-18F5-4E6C-9B67-8E9E2798F5B8}" type="pres">
      <dgm:prSet presAssocID="{64AA00A1-0776-4131-A56B-B987AEA4BA05}" presName="centerBox" presStyleCnt="0"/>
      <dgm:spPr/>
    </dgm:pt>
    <dgm:pt modelId="{56443B63-83B8-4200-8D6F-3995F71A7F20}" type="pres">
      <dgm:prSet presAssocID="{64AA00A1-0776-4131-A56B-B987AEA4BA05}" presName="centerBoxParent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AACD7A7-FB18-495B-A9C2-E03EFCBDC005}" type="presOf" srcId="{B7579AAD-8416-40F9-8C80-9A59538705BC}" destId="{B8F75046-DE29-43AA-8A17-6AE280F3AAC4}" srcOrd="0" destOrd="0" presId="urn:microsoft.com/office/officeart/2005/8/layout/target2"/>
    <dgm:cxn modelId="{D4ACA1F1-8043-4C4D-9CCE-A5003B2303B4}" srcId="{64AA00A1-0776-4131-A56B-B987AEA4BA05}" destId="{7043AEAE-5116-4B69-BBBB-E63A17505B36}" srcOrd="2" destOrd="0" parTransId="{F89A3B03-C895-4CE0-B251-43271230EE44}" sibTransId="{11E8EE79-9E42-4A8D-941A-25285E382550}"/>
    <dgm:cxn modelId="{5564BD70-1396-4595-8BC9-3FE42669B802}" srcId="{64AA00A1-0776-4131-A56B-B987AEA4BA05}" destId="{B7579AAD-8416-40F9-8C80-9A59538705BC}" srcOrd="0" destOrd="0" parTransId="{44313290-2617-405A-A654-5CC6059AFB9A}" sibTransId="{6EFAE217-5B79-43FC-BB88-C05A3065B766}"/>
    <dgm:cxn modelId="{72E793CC-40DE-45C8-8034-27E91373245E}" srcId="{64AA00A1-0776-4131-A56B-B987AEA4BA05}" destId="{CE7EE80E-88EE-4649-922B-3D0A090EDBED}" srcOrd="1" destOrd="0" parTransId="{7A5237E8-7DF5-4CBA-9A4C-74AD29168D90}" sibTransId="{2E80B788-3765-484A-84F5-DC86A3FF9878}"/>
    <dgm:cxn modelId="{783262A2-42D2-40F4-861A-102FF6DA1CDE}" type="presOf" srcId="{CE7EE80E-88EE-4649-922B-3D0A090EDBED}" destId="{B8EBA169-F08B-4BC4-AA3C-AAE577F419C6}" srcOrd="0" destOrd="0" presId="urn:microsoft.com/office/officeart/2005/8/layout/target2"/>
    <dgm:cxn modelId="{F7234008-CB69-4E96-BCDD-17989597402E}" type="presOf" srcId="{7043AEAE-5116-4B69-BBBB-E63A17505B36}" destId="{56443B63-83B8-4200-8D6F-3995F71A7F20}" srcOrd="0" destOrd="0" presId="urn:microsoft.com/office/officeart/2005/8/layout/target2"/>
    <dgm:cxn modelId="{381A5A43-FB54-4529-B6C6-699C421EE556}" type="presOf" srcId="{64AA00A1-0776-4131-A56B-B987AEA4BA05}" destId="{CC2DB89B-5336-4914-A826-7BAE02D9CE9F}" srcOrd="0" destOrd="0" presId="urn:microsoft.com/office/officeart/2005/8/layout/target2"/>
    <dgm:cxn modelId="{1B5C6F67-1047-4E3B-87D5-231CB605E0E8}" type="presParOf" srcId="{CC2DB89B-5336-4914-A826-7BAE02D9CE9F}" destId="{EEFFBADB-29E3-40E7-B898-175EB82AB407}" srcOrd="0" destOrd="0" presId="urn:microsoft.com/office/officeart/2005/8/layout/target2"/>
    <dgm:cxn modelId="{2F0B5182-68CD-4D1A-8E77-589D68D91C10}" type="presParOf" srcId="{EEFFBADB-29E3-40E7-B898-175EB82AB407}" destId="{B8F75046-DE29-43AA-8A17-6AE280F3AAC4}" srcOrd="0" destOrd="0" presId="urn:microsoft.com/office/officeart/2005/8/layout/target2"/>
    <dgm:cxn modelId="{60974656-F1D8-4DC6-BB49-58CD268BF863}" type="presParOf" srcId="{EEFFBADB-29E3-40E7-B898-175EB82AB407}" destId="{A7A145E7-9030-4A9E-B3E4-F7938188B28F}" srcOrd="1" destOrd="0" presId="urn:microsoft.com/office/officeart/2005/8/layout/target2"/>
    <dgm:cxn modelId="{B0744EF9-038C-4962-8F32-ED1016A2D18F}" type="presParOf" srcId="{CC2DB89B-5336-4914-A826-7BAE02D9CE9F}" destId="{753105DE-458B-461A-AFD3-5160AC2D98D9}" srcOrd="1" destOrd="0" presId="urn:microsoft.com/office/officeart/2005/8/layout/target2"/>
    <dgm:cxn modelId="{90BD01D6-AAEF-48AA-91A1-4C8556DBE57B}" type="presParOf" srcId="{753105DE-458B-461A-AFD3-5160AC2D98D9}" destId="{B8EBA169-F08B-4BC4-AA3C-AAE577F419C6}" srcOrd="0" destOrd="0" presId="urn:microsoft.com/office/officeart/2005/8/layout/target2"/>
    <dgm:cxn modelId="{C6AE150D-6648-4FE6-946C-34FCB96BC2B1}" type="presParOf" srcId="{753105DE-458B-461A-AFD3-5160AC2D98D9}" destId="{91A614B2-885D-4F8B-8B7C-CC04CE5EF7D7}" srcOrd="1" destOrd="0" presId="urn:microsoft.com/office/officeart/2005/8/layout/target2"/>
    <dgm:cxn modelId="{B07D2995-CD5E-472C-A186-F9DFD1CF8927}" type="presParOf" srcId="{CC2DB89B-5336-4914-A826-7BAE02D9CE9F}" destId="{E7C75424-18F5-4E6C-9B67-8E9E2798F5B8}" srcOrd="2" destOrd="0" presId="urn:microsoft.com/office/officeart/2005/8/layout/target2"/>
    <dgm:cxn modelId="{C2A34C4A-1D8F-4C5C-B25B-C75FA2DAC8A1}" type="presParOf" srcId="{E7C75424-18F5-4E6C-9B67-8E9E2798F5B8}" destId="{56443B63-83B8-4200-8D6F-3995F71A7F2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74F86-D63D-4001-851D-7BBC2F29595F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36CFA2-E4D5-4E3A-87F2-532C0385EB92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Самому молодому        кандидату –               28 лет, самому возрастному – 72.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D84AFAB-F8FC-4885-965D-3A224395E548}" type="parTrans" cxnId="{301BFB8F-C5FB-4181-B8D5-45477C71C6DE}">
      <dgm:prSet/>
      <dgm:spPr/>
      <dgm:t>
        <a:bodyPr/>
        <a:lstStyle/>
        <a:p>
          <a:endParaRPr lang="ru-RU"/>
        </a:p>
      </dgm:t>
    </dgm:pt>
    <dgm:pt modelId="{C315226C-FBFB-4A36-91E5-F78398A3E15C}" type="sibTrans" cxnId="{301BFB8F-C5FB-4181-B8D5-45477C71C6DE}">
      <dgm:prSet/>
      <dgm:spPr/>
      <dgm:t>
        <a:bodyPr/>
        <a:lstStyle/>
        <a:p>
          <a:endParaRPr lang="ru-RU"/>
        </a:p>
      </dgm:t>
    </dgm:pt>
    <dgm:pt modelId="{81767C4E-4484-4A06-A156-F8D4A6613330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Каждый четвертый кандидат выдвинут трудовым коллективом.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4F0ADEF-D3D0-48BA-BC6B-4003BF004CC9}" type="parTrans" cxnId="{793DA328-0002-4ADB-AE80-447B66350C8C}">
      <dgm:prSet/>
      <dgm:spPr/>
      <dgm:t>
        <a:bodyPr/>
        <a:lstStyle/>
        <a:p>
          <a:endParaRPr lang="ru-RU"/>
        </a:p>
      </dgm:t>
    </dgm:pt>
    <dgm:pt modelId="{9FCD1466-8748-44F2-B877-841259E4FF21}" type="sibTrans" cxnId="{793DA328-0002-4ADB-AE80-447B66350C8C}">
      <dgm:prSet/>
      <dgm:spPr/>
      <dgm:t>
        <a:bodyPr/>
        <a:lstStyle/>
        <a:p>
          <a:endParaRPr lang="ru-RU"/>
        </a:p>
      </dgm:t>
    </dgm:pt>
    <dgm:pt modelId="{D68CBE02-7467-44D9-AD02-F75F9024FCEC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Более 6% зарегистрированных кандидатов – молодые люди до 31 года            и почти 60% – женщины.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450806C-E91C-45BA-903F-659E77913E58}" type="parTrans" cxnId="{48701156-FCBF-4654-BDE9-95C0E7DC286C}">
      <dgm:prSet/>
      <dgm:spPr/>
      <dgm:t>
        <a:bodyPr/>
        <a:lstStyle/>
        <a:p>
          <a:endParaRPr lang="ru-RU"/>
        </a:p>
      </dgm:t>
    </dgm:pt>
    <dgm:pt modelId="{39AF302D-0131-4BD3-84C9-290DE37EA9A9}" type="sibTrans" cxnId="{48701156-FCBF-4654-BDE9-95C0E7DC286C}">
      <dgm:prSet/>
      <dgm:spPr/>
      <dgm:t>
        <a:bodyPr/>
        <a:lstStyle/>
        <a:p>
          <a:endParaRPr lang="ru-RU"/>
        </a:p>
      </dgm:t>
    </dgm:pt>
    <dgm:pt modelId="{38D91E82-8FC4-4A3A-A1AA-481E185A79B7}" type="pres">
      <dgm:prSet presAssocID="{65974F86-D63D-4001-851D-7BBC2F295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FF145-49DE-4E20-AC3A-613A9ACD04EA}" type="pres">
      <dgm:prSet presAssocID="{9F36CFA2-E4D5-4E3A-87F2-532C0385EB9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6EB2C-A4F4-4F82-BE48-6ACFDFF2484E}" type="pres">
      <dgm:prSet presAssocID="{C315226C-FBFB-4A36-91E5-F78398A3E15C}" presName="space" presStyleCnt="0"/>
      <dgm:spPr/>
    </dgm:pt>
    <dgm:pt modelId="{CB6B7FCD-BC1D-4B68-BDFA-2276A7F2F807}" type="pres">
      <dgm:prSet presAssocID="{81767C4E-4484-4A06-A156-F8D4A6613330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B55D-6A8D-4B4E-8587-39E7CA18E5A0}" type="pres">
      <dgm:prSet presAssocID="{9FCD1466-8748-44F2-B877-841259E4FF21}" presName="space" presStyleCnt="0"/>
      <dgm:spPr/>
    </dgm:pt>
    <dgm:pt modelId="{7C8E6BDD-3E7E-49BF-9BDD-8522DAC54A0C}" type="pres">
      <dgm:prSet presAssocID="{D68CBE02-7467-44D9-AD02-F75F9024FCE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48BF0-3C32-4289-856B-745C29842912}" type="presOf" srcId="{9F36CFA2-E4D5-4E3A-87F2-532C0385EB92}" destId="{A17FF145-49DE-4E20-AC3A-613A9ACD04EA}" srcOrd="0" destOrd="0" presId="urn:microsoft.com/office/officeart/2005/8/layout/venn3"/>
    <dgm:cxn modelId="{F3F826A6-99A6-4FAF-9B63-F5C7F62DC742}" type="presOf" srcId="{65974F86-D63D-4001-851D-7BBC2F29595F}" destId="{38D91E82-8FC4-4A3A-A1AA-481E185A79B7}" srcOrd="0" destOrd="0" presId="urn:microsoft.com/office/officeart/2005/8/layout/venn3"/>
    <dgm:cxn modelId="{FB7E9F1F-CABD-4585-AB90-E8F99A01F470}" type="presOf" srcId="{81767C4E-4484-4A06-A156-F8D4A6613330}" destId="{CB6B7FCD-BC1D-4B68-BDFA-2276A7F2F807}" srcOrd="0" destOrd="0" presId="urn:microsoft.com/office/officeart/2005/8/layout/venn3"/>
    <dgm:cxn modelId="{48701156-FCBF-4654-BDE9-95C0E7DC286C}" srcId="{65974F86-D63D-4001-851D-7BBC2F29595F}" destId="{D68CBE02-7467-44D9-AD02-F75F9024FCEC}" srcOrd="2" destOrd="0" parTransId="{2450806C-E91C-45BA-903F-659E77913E58}" sibTransId="{39AF302D-0131-4BD3-84C9-290DE37EA9A9}"/>
    <dgm:cxn modelId="{301BFB8F-C5FB-4181-B8D5-45477C71C6DE}" srcId="{65974F86-D63D-4001-851D-7BBC2F29595F}" destId="{9F36CFA2-E4D5-4E3A-87F2-532C0385EB92}" srcOrd="0" destOrd="0" parTransId="{1D84AFAB-F8FC-4885-965D-3A224395E548}" sibTransId="{C315226C-FBFB-4A36-91E5-F78398A3E15C}"/>
    <dgm:cxn modelId="{793DA328-0002-4ADB-AE80-447B66350C8C}" srcId="{65974F86-D63D-4001-851D-7BBC2F29595F}" destId="{81767C4E-4484-4A06-A156-F8D4A6613330}" srcOrd="1" destOrd="0" parTransId="{F4F0ADEF-D3D0-48BA-BC6B-4003BF004CC9}" sibTransId="{9FCD1466-8748-44F2-B877-841259E4FF21}"/>
    <dgm:cxn modelId="{CF751488-E5DA-468B-9EA1-6C86FB92F4C4}" type="presOf" srcId="{D68CBE02-7467-44D9-AD02-F75F9024FCEC}" destId="{7C8E6BDD-3E7E-49BF-9BDD-8522DAC54A0C}" srcOrd="0" destOrd="0" presId="urn:microsoft.com/office/officeart/2005/8/layout/venn3"/>
    <dgm:cxn modelId="{0C5545FA-DA0E-4897-A9D1-5D96D5FF902A}" type="presParOf" srcId="{38D91E82-8FC4-4A3A-A1AA-481E185A79B7}" destId="{A17FF145-49DE-4E20-AC3A-613A9ACD04EA}" srcOrd="0" destOrd="0" presId="urn:microsoft.com/office/officeart/2005/8/layout/venn3"/>
    <dgm:cxn modelId="{1F26126F-6338-4739-9136-08F71B43F2DF}" type="presParOf" srcId="{38D91E82-8FC4-4A3A-A1AA-481E185A79B7}" destId="{9A06EB2C-A4F4-4F82-BE48-6ACFDFF2484E}" srcOrd="1" destOrd="0" presId="urn:microsoft.com/office/officeart/2005/8/layout/venn3"/>
    <dgm:cxn modelId="{CABDAFD8-5FF1-4535-AC52-1446B7319727}" type="presParOf" srcId="{38D91E82-8FC4-4A3A-A1AA-481E185A79B7}" destId="{CB6B7FCD-BC1D-4B68-BDFA-2276A7F2F807}" srcOrd="2" destOrd="0" presId="urn:microsoft.com/office/officeart/2005/8/layout/venn3"/>
    <dgm:cxn modelId="{4B42A96F-EE8C-4BAE-B7EE-D0A9D367E540}" type="presParOf" srcId="{38D91E82-8FC4-4A3A-A1AA-481E185A79B7}" destId="{C885B55D-6A8D-4B4E-8587-39E7CA18E5A0}" srcOrd="3" destOrd="0" presId="urn:microsoft.com/office/officeart/2005/8/layout/venn3"/>
    <dgm:cxn modelId="{04C3D119-7924-4E7E-BEDB-8850182B7EF6}" type="presParOf" srcId="{38D91E82-8FC4-4A3A-A1AA-481E185A79B7}" destId="{7C8E6BDD-3E7E-49BF-9BDD-8522DAC54A0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5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0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D41E-3BEF-4B9D-A7DB-849850D749A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goridcent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2" y="1429727"/>
            <a:ext cx="78911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ВЫБОРЫ ДЕПУТАТОВ 2024: </a:t>
            </a:r>
            <a:endParaRPr lang="en-US" sz="6600" b="1" dirty="0" smtClean="0">
              <a:ln w="19050"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endParaRPr lang="ru-RU" sz="1200" b="1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АРГУМЕНТЫ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И </a:t>
            </a:r>
            <a: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ФАКТЫ</a:t>
            </a:r>
            <a:endParaRPr lang="ru-RU" sz="5400" b="1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1007021"/>
          </a:xfrm>
          <a:prstGeom prst="rect">
            <a:avLst/>
          </a:prstGeom>
          <a:solidFill>
            <a:srgbClr val="007C3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ГОРОДСКОЙ ИНОРМАЦИОННО-ИДЕОЛОГИЧЕСКИЙ ЦЕНТР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pngplay.com/wp-content/uploads/10/Belarus-Flag-PNG-HD-Qu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81" y="1424578"/>
            <a:ext cx="4626511" cy="40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grantumir.com/wp-content/uploads/2023/03/pasport-belaru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3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31" y="3899554"/>
            <a:ext cx="3064566" cy="20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160868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2423" y="503089"/>
            <a:ext cx="1020029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В СОВЕТ РЕСПУБЛИКИ НАЦИОНАЛЬНОГО СОБРАНИЯ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ВОСЬМОГО СОЗЫВА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713" y="1517469"/>
            <a:ext cx="11136573" cy="231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12 марта по 21 марта 2024 г.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президиумы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вновь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избранных районных, городских Советов депутатов совместно с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районными           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городскими исполкомами, президиумами Минского городского Совета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 и </a:t>
            </a:r>
            <a:r>
              <a:rPr lang="ru-RU" sz="27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Мингорисполкома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выдвинут кандидатов        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члены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Республики.</a:t>
            </a:r>
            <a:endParaRPr lang="ru-RU" sz="2700" b="1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2" name="Picture 4" descr="https://cdnn11.img.sputnik.by/img/104205/44/1042054482_0:0:2990:1682_1920x0_80_0_0_7593b9cb89a26f467c8083177b9136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b="47623"/>
          <a:stretch/>
        </p:blipFill>
        <p:spPr bwMode="auto">
          <a:xfrm>
            <a:off x="0" y="3889612"/>
            <a:ext cx="12192000" cy="29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3070532"/>
              </p:ext>
            </p:extLst>
          </p:nvPr>
        </p:nvGraphicFramePr>
        <p:xfrm>
          <a:off x="1591581" y="690526"/>
          <a:ext cx="9008838" cy="552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 descr="https://insightrix.com/wp-content/uploads/2020/01/omnibus-experience-insightri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931" y="3210191"/>
            <a:ext cx="2937641" cy="30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5221" y="5368178"/>
            <a:ext cx="10635074" cy="321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В СОВЕТ РЕСПУБЛИКИ НАЦИОНАЛЬНОГО СОБРАНИЯ 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ВОСЬМОГО СОЗЫВА </a:t>
            </a:r>
            <a:endParaRPr lang="ru-RU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rizly.club/uploads/posts/2023-01/1674658234_grizly-club-p-algoritm-klipart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2" y="1910009"/>
            <a:ext cx="6811745" cy="45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2912" y="844883"/>
            <a:ext cx="9301656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КОНКУРЕНЦИЯ ВМЕСТО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КОНФРОНТАЦИИ</a:t>
            </a:r>
          </a:p>
          <a:p>
            <a:pPr algn="ctr" hangingPunct="0">
              <a:lnSpc>
                <a:spcPts val="1800"/>
              </a:lnSpc>
              <a:spcAft>
                <a:spcPts val="0"/>
              </a:spcAft>
            </a:pPr>
            <a:endParaRPr lang="ru-RU" sz="20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это всегда конкуренция идей, проектов, личностей.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0676" y="1116054"/>
            <a:ext cx="106574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Всего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депутаты Палаты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выдвинуто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298 кандидатов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из которых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зарегистрированы 265</a:t>
            </a:r>
            <a:r>
              <a:rPr lang="ru-RU" sz="2800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algn="ctr"/>
            <a:endParaRPr lang="ru-RU" sz="28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Среди </a:t>
            </a:r>
            <a:r>
              <a:rPr lang="ru-RU" sz="2800" b="1" i="1" u="sng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них </a:t>
            </a:r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10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 в возрасте до 31 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года;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92 женщины;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действующих депутатов Палаты 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31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действующий депутат местных Советов депутатов. </a:t>
            </a:r>
            <a:endParaRPr lang="ru-RU" sz="28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69332199"/>
              </p:ext>
            </p:extLst>
          </p:nvPr>
        </p:nvGraphicFramePr>
        <p:xfrm>
          <a:off x="1132012" y="4723202"/>
          <a:ext cx="9927975" cy="158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5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2005142"/>
              </p:ext>
            </p:extLst>
          </p:nvPr>
        </p:nvGraphicFramePr>
        <p:xfrm>
          <a:off x="1271517" y="690526"/>
          <a:ext cx="9648966" cy="552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59450857"/>
              </p:ext>
            </p:extLst>
          </p:nvPr>
        </p:nvGraphicFramePr>
        <p:xfrm>
          <a:off x="1151714" y="2442949"/>
          <a:ext cx="9632854" cy="439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7781" y="475301"/>
            <a:ext cx="9756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в депутаты местных Советов депутатов выдвинуто 18 996 кандидатов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из которых 18 802 продолжат борьбу за депутатский мандат.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3542" y="1860297"/>
            <a:ext cx="226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u="sng" dirty="0"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них: </a:t>
            </a:r>
            <a:endParaRPr lang="ru-RU" sz="2800" b="1" u="sng" dirty="0">
              <a:solidFill>
                <a:srgbClr val="007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4788865"/>
              </p:ext>
            </p:extLst>
          </p:nvPr>
        </p:nvGraphicFramePr>
        <p:xfrm>
          <a:off x="1565912" y="1313667"/>
          <a:ext cx="9060175" cy="540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822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ПО МОГИЛЕВСКОЙ ОБЛАСТИ     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выдвигались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3617 кандидатов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                               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из которых зарегистрированы 3602.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7725" y="1154801"/>
            <a:ext cx="10496550" cy="452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 тем, как будут соревноваться между собой кандидаты                          в депутаты избиратели могут наблюдать </a:t>
            </a:r>
            <a:r>
              <a:rPr lang="ru-RU" sz="2400" b="1" u="sng" dirty="0" smtClean="0">
                <a:solidFill>
                  <a:srgbClr val="007C3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31 января по 24 февраля</a:t>
            </a:r>
            <a:r>
              <a:rPr lang="ru-RU" sz="2400" b="1" dirty="0" smtClean="0">
                <a:solidFill>
                  <a:srgbClr val="007C3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(период предвыборной агитации). </a:t>
            </a:r>
            <a:endParaRPr lang="ru-RU" sz="2400" b="1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49580" algn="just" hangingPunct="0">
              <a:spcAft>
                <a:spcPts val="500"/>
              </a:spcAft>
            </a:pP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избирателей есть возможность познакомиться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с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предвыборными программами кандидатов в депутаты Палаты представителей в печатных СМИ, увидеть и услышать их выступления</a:t>
            </a:r>
            <a:r>
              <a:rPr lang="ru-RU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 телевидению и радио.</a:t>
            </a:r>
            <a:endParaRPr lang="ru-RU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49580" algn="just" hangingPunct="0">
              <a:spcAft>
                <a:spcPts val="0"/>
              </a:spcAft>
            </a:pP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Предвыборные программы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кандидатов в депутаты местного Совета депутатов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размещены на официальном сайте соответствующего местного исполнительного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       и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распорядительного органа.</a:t>
            </a:r>
            <a:endParaRPr lang="ru-RU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9888" y="890633"/>
            <a:ext cx="10152223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К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выборам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страна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подошла,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заметно обновив ряд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важнейших элементов политической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системы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внесены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изменения и дополнения в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Конституцию;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усовершенствовано законодательство, регулирующее деятельность политических партий и общественных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объединений.</a:t>
            </a:r>
          </a:p>
        </p:txBody>
      </p:sp>
      <p:pic>
        <p:nvPicPr>
          <p:cNvPr id="8" name="Picture 2" descr="https://vprofgos.by/wp-content/uploads/2023/11/vyb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28" y="3112813"/>
            <a:ext cx="5016272" cy="33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9886" y="3429432"/>
            <a:ext cx="594886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 позволило избавиться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от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многочисленных </a:t>
            </a:r>
            <a:r>
              <a:rPr lang="ru-RU" sz="2400" i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фейковых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существовавших на бумаге структур, либо тех из них, которые управлялись или финансировались извне. </a:t>
            </a:r>
            <a:endParaRPr lang="ru-RU" sz="2000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ic9.tgcnt.ru/posts/_0/c4/c4a9993b74357a5265831058d9188d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b="134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3470554"/>
            <a:ext cx="10477500" cy="342209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Больше нет в Беларуси, как принято говорить, «карманных» </a:t>
            </a: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партий. </a:t>
            </a:r>
            <a:endParaRPr lang="ru-RU" sz="24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Белорусские партии представляют интересы больших социальных групп (не менее 5 тыс. членов) – от рабочих 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крестьян (КПБ, РПТС), до национально ориентированного бизнеса (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ЛДПБ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и представителей социальной сферы (Белорусская партия «Белая Русь»). </a:t>
            </a:r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1041545"/>
            <a:ext cx="11125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нашей стране максимально реализован конституционный принцип народовластия, закрепленный в 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статье 3 Основного Закона Республики Беларусь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172" y="2757820"/>
            <a:ext cx="74680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«Народ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свою власть непосредственно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представительные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органы в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формах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пределах, определенных Конституцией»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5" y="2757820"/>
            <a:ext cx="2526376" cy="3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57821" y="48958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Коммунистическая </a:t>
            </a:r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партия Беларуси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 609 человек в местные Советы депутатов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50 – 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</a:t>
            </a: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(по Могилевской области – 94 человека в местные Советы и 6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137" y="48958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Либерально-демократическая партия </a:t>
            </a:r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Беларуси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выдвинула 209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человек в местные Советы депутатов и 63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в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Могилевской области – 62 человека в местные Советы и 3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7821" y="18406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Республиканская партия труда </a:t>
            </a:r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   и </a:t>
            </a:r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справедливости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420 человек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местные Советы депутатов и 21 – в 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Могилевской области – 51 человек в местные Советы и 3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137" y="18406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Белорусская </a:t>
            </a:r>
            <a:r>
              <a:rPr lang="ru-RU" b="1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партия «Белая Русь» </a:t>
            </a:r>
            <a:r>
              <a:rPr lang="ru-RU" i="1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</a:t>
            </a:r>
            <a:r>
              <a:rPr lang="ru-RU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3 687 кандидатов в местные Советы депутатов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72 – в 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Могилевской области – 519 человек в местные Советы и 10 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Нагрудный знак члена Коммунистической партии Беларус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62" y="3418113"/>
            <a:ext cx="1477750" cy="14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dpb.by/wp-content/themes/ldpb20/asset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22" y="3594120"/>
            <a:ext cx="3516584" cy="11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30" y="508148"/>
            <a:ext cx="1294013" cy="12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Республиканское общественное объединение &quot;Белая Рус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1" name="Picture 11" descr="C:\Users\я\Desktop\18581.1591280018.6d7d2eb7ab_-_media--a496dc81--que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23" y="468995"/>
            <a:ext cx="2441582" cy="13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253660" y="395946"/>
            <a:ext cx="0" cy="60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3"/>
            <a:endCxn id="4" idx="3"/>
          </p:cNvCxnSpPr>
          <p:nvPr/>
        </p:nvCxnSpPr>
        <p:spPr>
          <a:xfrm>
            <a:off x="0" y="3418113"/>
            <a:ext cx="121920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fb.ru/misc/i/gallery/97863/3109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/>
          <a:stretch/>
        </p:blipFill>
        <p:spPr bwMode="auto">
          <a:xfrm>
            <a:off x="-2" y="399805"/>
            <a:ext cx="7467602" cy="60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2284" y="1015275"/>
            <a:ext cx="5679716" cy="4805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Полноценная и честная конкуренция на партийном поле становится ответом на бесчинства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беспредел, которые предлагают наши оппоненты. Не бывает обществ, где бы отсутствовали альтернативные проекты развития. Не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исключение          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Беларусь. Но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спорить                                 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дискутировать о путях развития страны мы будем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цивилизованно                 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демократично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парламентской площадке.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61574" y="2067519"/>
            <a:ext cx="5907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соответствии</a:t>
            </a:r>
          </a:p>
          <a:p>
            <a:pPr algn="ctr"/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Конституцией Республики Беларусь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правом выдвижения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          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депутаты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наделены не только политические партии,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но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трудовые коллективы,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граждане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путем сбора подписей.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23" y="395946"/>
            <a:ext cx="4136291" cy="6061048"/>
          </a:xfrm>
          <a:prstGeom prst="rect">
            <a:avLst/>
          </a:prstGeom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775" y="685016"/>
            <a:ext cx="11099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Беларуси избирателю доверяют и дают самому определиться с тем, кого он хочет видеть в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Парламенте или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местном Совете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сторонника той или иной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партии или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 человека, выдвинутого путем сбора подписей или трудовым коллективом.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http://www.lgrach.ru/media/news/15991210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www.lgrach.ru/media/news/15991210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avatars.dzeninfra.ru/get-zen_doc/1875669/pub_5dbc27305eb26800afb6a672_5dbc274f3f548700b23d840f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b="34031"/>
          <a:stretch/>
        </p:blipFill>
        <p:spPr bwMode="auto">
          <a:xfrm>
            <a:off x="-1" y="2415654"/>
            <a:ext cx="12192001" cy="44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3638469_11-p-fon-dlya-prezentatsii-sotsialn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60"/>
            <a:ext cx="12192002" cy="68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077" y="1084523"/>
            <a:ext cx="10699845" cy="941155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800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– ЭТО НЕ ШОУ</a:t>
            </a:r>
            <a:endParaRPr lang="ru-RU" sz="24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Быть депутатом – это не привилегия, а ответственная работа</a:t>
            </a:r>
            <a:r>
              <a:rPr lang="ru-RU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8717" y="1093722"/>
            <a:ext cx="10454566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соответствии с результатами социологического исследования, проведенного Институтом социологии НАН Беларуси в ноябре–декабре 2023 г. население наиболее предпочтительными формами работы в ходе избирательной кампании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считает: 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радиционные встречи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 с гражданами по месту жительства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(34,8%)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работы или учебы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(23,3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их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выступления на ТВ, по радио и в прессе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(27,6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 </a:t>
            </a:r>
            <a:endParaRPr lang="ru-RU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теледебаты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(20,5%).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https://rusgnb.ru/oc-content/plugins/blog/img/blog/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534" r="96680">
                        <a14:foregroundMark x1="17352" y1="78255" x2="45692" y2="92035"/>
                        <a14:foregroundMark x1="49209" y1="82870" x2="34545" y2="82364"/>
                        <a14:foregroundMark x1="54941" y1="77750" x2="54941" y2="77750"/>
                        <a14:foregroundMark x1="56206" y1="78255" x2="45692" y2="94058"/>
                        <a14:foregroundMark x1="44427" y1="94058" x2="14150" y2="82870"/>
                        <a14:foregroundMark x1="12253" y1="82364" x2="12253" y2="82364"/>
                        <a14:foregroundMark x1="62253" y1="81353" x2="62253" y2="81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3371812"/>
            <a:ext cx="4933950" cy="30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op-fon.com/uploads/posts/2023-01/1674625584_top-fon-com-p-fon-dlya-prezentatsii-izbiratelnoe-pravo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36598" y="2057400"/>
            <a:ext cx="10960102" cy="51816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" y="2703015"/>
            <a:ext cx="12191998" cy="4154984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выборе депутатов респонденты в основном руководствуются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информацией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 уровне компетентности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кандидатов:</a:t>
            </a:r>
          </a:p>
          <a:p>
            <a:pPr algn="ctr">
              <a:lnSpc>
                <a:spcPts val="2880"/>
              </a:lnSpc>
            </a:pPr>
            <a:endParaRPr lang="ru-RU" sz="24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наличие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опыта руководящей деятельности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38,6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образование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33,4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сфера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трудовой деятельности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30,5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политические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взгляды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29,8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наличие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заслуг или достижений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25,7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грамотно говорить и выступать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25,1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%.</a:t>
            </a:r>
          </a:p>
          <a:p>
            <a:pPr algn="ctr"/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7777" y="960150"/>
            <a:ext cx="9896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мнению респондентов, после своего избрания депутат должен сосредоточиться на: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top-fon.com/uploads/posts/2023-01/1675174759_top-fon-com-p-fon-vivod-dlya-prezentatsii-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3" b="90000" l="9926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4" y="1515298"/>
            <a:ext cx="4037079" cy="53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819" y="2201490"/>
            <a:ext cx="77723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реализации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общественных инициатив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предложений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(40,9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личных приемах граждан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(33,7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  <a:endParaRPr lang="ru-RU" sz="2800" i="1" dirty="0" smtClean="0">
              <a:ln>
                <a:solidFill>
                  <a:schemeClr val="tx1"/>
                </a:solidFill>
              </a:ln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осуществлении контроля принятых властью решений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(29,3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проведении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встреч с избирателями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(26,8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совершенствовании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правовых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норм                                   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законодательства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(19,9%). </a:t>
            </a:r>
            <a:endParaRPr lang="ru-RU" sz="2400" i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rostov-kirovsky.ikro.ru/netcat_files/2427/2105/20843bef0e4d2c6a804e87ff097185e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7" y="603440"/>
            <a:ext cx="7712074" cy="53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" y="5703919"/>
            <a:ext cx="12192002" cy="88267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От кандидатов общество </a:t>
            </a:r>
            <a:r>
              <a:rPr lang="ru-RU" sz="2400" b="1" dirty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ждет </a:t>
            </a:r>
            <a:r>
              <a:rPr lang="ru-RU" sz="2400" u="sng" dirty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нового уровня политической культуры, политической борьбы. </a:t>
            </a:r>
            <a:endParaRPr lang="ru-RU" sz="2000" u="sng" dirty="0">
              <a:solidFill>
                <a:schemeClr val="bg1"/>
              </a:solidFill>
              <a:effectLst/>
              <a:latin typeface="Arial\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pic>
        <p:nvPicPr>
          <p:cNvPr id="13316" name="Picture 4" descr="http://zemplaw.com/wp-content/uploads/2014/10/zemp-blog-e1421357662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/>
          <a:stretch/>
        </p:blipFill>
        <p:spPr bwMode="auto">
          <a:xfrm>
            <a:off x="-1" y="0"/>
            <a:ext cx="12183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900" y="2673010"/>
            <a:ext cx="7639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мы проводим 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для себя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с целью избрать наиболее достойных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которые будут защищать и отстаивать наши интересы,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для того,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чтобы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кому-то понравиться на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Западе.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833" y="1300794"/>
            <a:ext cx="10302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 Беларусь А.Г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Лукашенко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20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ноября 2023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подписал </a:t>
            </a:r>
            <a:r>
              <a:rPr lang="ru-RU" sz="3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указы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367</a:t>
            </a:r>
            <a:r>
              <a:rPr lang="ru-RU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назначении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выборов депутатов»;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54" name="Picture 14" descr="https://cdnn1.img.sputnik.tj/img/101353/33/1013533316_45:0:1554:948_1920x0_80_0_0_3b4bea7d7ca783fee7e3b23d9a7f2a1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" b="21869"/>
          <a:stretch/>
        </p:blipFill>
        <p:spPr bwMode="auto">
          <a:xfrm>
            <a:off x="7301023" y="3688952"/>
            <a:ext cx="4894521" cy="25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3294" y="3449158"/>
            <a:ext cx="6195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 368</a:t>
            </a:r>
            <a:r>
              <a:rPr lang="ru-RU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назначении выборов в Совет Республики Национального собрания Республики Беларусь».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049" y="1210206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Порядок </a:t>
            </a:r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направления и аккредитации наблюдателей при проведении выборов устанавливает Центральная избирательная комиссия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соответствии с Избирательным кодексом Республики Беларусь наблюдателями могут </a:t>
            </a: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быть представители:</a:t>
            </a:r>
          </a:p>
          <a:p>
            <a:pPr algn="just"/>
            <a:endParaRPr lang="ru-RU" sz="2000" spc="-5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политических партий;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других </a:t>
            </a:r>
            <a:r>
              <a:rPr lang="ru-RU" sz="2000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общественных </a:t>
            </a: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объединений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трудовых коллективов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раждан;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иностранных государств;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международных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организаций.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redflag.by/wp-content/uploads/2024/02/%D0%B2%D1%8B%D0%B1%D0%BE%D1%80%D1%8B_%D1%82%D0%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78" y="1742081"/>
            <a:ext cx="5147492" cy="33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grodno24.com/assets/images/obsebelar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61"/>
            <a:ext cx="12192001" cy="68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984475"/>
            <a:ext cx="12192000" cy="12778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Беларусь воздержалась от приглашения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наблюдателей ОБСЕ 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на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25 февраля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означает в целом отказ от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сотрудничества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наблюдении за выборами по линии ОБСЕ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orage01.sb.by/iblock/654/654b5d918f0faa0b1549a6e19c7d08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78600"/>
            <a:ext cx="1219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Ключевой особенностью электоральной кампании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года является то,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 проходит она на фоне серьезных для нашей страны внешнеполитических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вызовов.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linka.top/uploads/posts/2023-06/thumbs/1686187116_polinka-top-p-upravlenie-personalom-kartinki-dlya-prezen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4" y="-1"/>
            <a:ext cx="9811254" cy="63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45465"/>
            <a:ext cx="12191999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Перед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белорусами стоит непростая задача –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СТРОИТЕЛЬСТВО НАЦИОНАЛЬНОЙ ПОЛИТИЧЕСКОЙ СИСТЕМЫ.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2" name="Picture 10" descr="https://catherineasquithgallery.com/uploads/posts/2021-02/1613672096_10-p-fon-dlya-prezentatsii-vibori-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4" b="24203"/>
          <a:stretch/>
        </p:blipFill>
        <p:spPr bwMode="auto">
          <a:xfrm>
            <a:off x="-285749" y="1"/>
            <a:ext cx="12477750" cy="6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5101" y="5481274"/>
            <a:ext cx="9252085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ГОЛОС ВАЖЕН КАЖДОГО!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Ответственность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 будущее лежит на каждом из нас.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9" y="4489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storage01.sb.by/iblock/cbf/cbf00be9cf311df7b15649e0b443a1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/>
          <a:stretch/>
        </p:blipFill>
        <p:spPr bwMode="auto">
          <a:xfrm>
            <a:off x="-2" y="-1"/>
            <a:ext cx="12226016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11492"/>
            <a:ext cx="1222601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</a:t>
            </a:r>
            <a:r>
              <a: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Парламент и местные Советы депутатов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это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возможность участвовать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управлении страной,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влиять                            на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принимаемые решения и видеть результаты своего таланта, профессионализма и трудолюбия.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0.zoon.ru/7/9/57911f4740c088246e8bb864_598c719db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12" y="4001472"/>
            <a:ext cx="7004951" cy="1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1542247"/>
            <a:ext cx="10863618" cy="282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Несмотря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то, что нынешняя электоральная кампания проходит на фоне попыток грубого вмешательства во внутренние дела независимой Беларуси, политическая мудрость, национальное единство и желание жить в мирной стране позволят белорусам сделать правильный выбор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400" i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-21773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0" y="-21773"/>
            <a:ext cx="1473199" cy="1407886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935" y="1402826"/>
            <a:ext cx="10916131" cy="381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Граждане приняли как руководство к действию </a:t>
            </a:r>
          </a:p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слова </a:t>
            </a:r>
            <a:r>
              <a:rPr lang="ru-RU" sz="2800" b="1" spc="-50" dirty="0" smtClean="0">
                <a:latin typeface="Arial\"/>
                <a:ea typeface="Times New Roman" panose="02020603050405020304" pitchFamily="18" charset="0"/>
              </a:rPr>
              <a:t>Главы государства А.Г. Лукашенко</a:t>
            </a:r>
            <a:r>
              <a:rPr lang="ru-RU" sz="2800" spc="-50" dirty="0" smtClean="0">
                <a:latin typeface="Arial\"/>
                <a:ea typeface="Times New Roman" panose="02020603050405020304" pitchFamily="18" charset="0"/>
              </a:rPr>
              <a:t>:</a:t>
            </a:r>
            <a:r>
              <a:rPr lang="ru-RU" sz="2800" b="1" i="1" spc="-50" dirty="0" smtClean="0">
                <a:latin typeface="Arial\"/>
                <a:ea typeface="Times New Roman" panose="02020603050405020304" pitchFamily="18" charset="0"/>
              </a:rPr>
              <a:t> </a:t>
            </a: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endParaRPr lang="ru-RU" sz="1600" b="1" i="1" spc="-5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endParaRPr lang="ru-RU" b="1" i="1" spc="-5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3200" b="1" i="1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«Мы сегодня в такой сложной ситуации</a:t>
            </a:r>
            <a:r>
              <a:rPr lang="ru-RU" sz="3200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,               </a:t>
            </a:r>
            <a:r>
              <a:rPr lang="ru-RU" sz="3200" b="1" i="1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что это подобно тому, что мы идем по тонкому льду. Неосторожный шаг – и мы можем утонуть, опрокинуть государство».</a:t>
            </a:r>
            <a:endParaRPr lang="ru-RU" sz="2800" dirty="0" smtClean="0">
              <a:solidFill>
                <a:srgbClr val="007C30"/>
              </a:solidFill>
              <a:effectLst/>
              <a:latin typeface="Arial\"/>
              <a:ea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78711" y="2602753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8710" y="5359601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0" y="-21773"/>
            <a:ext cx="1473199" cy="1407886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766729"/>
            <a:ext cx="10863999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Arial\"/>
                <a:ea typeface="Times New Roman" panose="02020603050405020304" pitchFamily="18" charset="0"/>
              </a:rPr>
              <a:t>Наш конституционный строй в очередной раз проходит важное испытание. </a:t>
            </a:r>
          </a:p>
          <a:p>
            <a:pPr indent="450215" algn="just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800" i="1" dirty="0" smtClean="0">
                <a:latin typeface="Arial\"/>
                <a:ea typeface="Times New Roman" panose="02020603050405020304" pitchFamily="18" charset="0"/>
              </a:rPr>
              <a:t>Правильный, осознанный выбор каждого гражданина определит:</a:t>
            </a:r>
          </a:p>
          <a:p>
            <a:pPr marL="457200" indent="-457200" algn="just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дальнейшее устойчивое развитие суверенной Беларуси;</a:t>
            </a:r>
          </a:p>
          <a:p>
            <a:pPr marL="457200" indent="-457200" algn="just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благополучное будущее</a:t>
            </a:r>
          </a:p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 наших детей и внуков.</a:t>
            </a:r>
            <a:endParaRPr lang="ru-RU" sz="2800" dirty="0">
              <a:effectLst/>
              <a:latin typeface="Arial\"/>
              <a:ea typeface="Calibri" panose="020F0502020204030204" pitchFamily="34" charset="0"/>
            </a:endParaRPr>
          </a:p>
        </p:txBody>
      </p:sp>
      <p:pic>
        <p:nvPicPr>
          <p:cNvPr id="14340" name="Picture 4" descr="https://kostukovichi.gov.by/images/content/news/bel/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8" y="3340755"/>
            <a:ext cx="6232478" cy="3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2" y="1429727"/>
            <a:ext cx="78911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ВЫБОРЫ ДЕПУТАТОВ 2024: </a:t>
            </a:r>
            <a:endParaRPr lang="en-US" sz="6600" b="1" dirty="0" smtClean="0">
              <a:ln w="1905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endParaRPr lang="ru-RU" sz="1200" b="1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АРГУМЕНТЫ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И </a:t>
            </a:r>
            <a: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ФАКТЫ</a:t>
            </a:r>
            <a:endParaRPr lang="ru-RU" sz="5400" b="1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1007021"/>
          </a:xfrm>
          <a:prstGeom prst="rect">
            <a:avLst/>
          </a:prstGeom>
          <a:solidFill>
            <a:srgbClr val="007C3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ГОРОДСКОЙ ИНОРМАЦИОННО-ИДЕОЛОГИЧЕСКИЙ ЦЕНТР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pngplay.com/wp-content/uploads/10/Belarus-Flag-PNG-HD-Qu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81" y="1424578"/>
            <a:ext cx="4626511" cy="40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grantumir.com/wp-content/uploads/2023/03/pasport-belaru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3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31" y="3899554"/>
            <a:ext cx="3064566" cy="20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160868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31" y="412659"/>
            <a:ext cx="4535170" cy="60443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76200" y="2619219"/>
            <a:ext cx="82135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ВЫБОРЫ ДЕПУТАТОВ СОСТОЯТСЯ </a:t>
            </a:r>
            <a:endParaRPr lang="ru-RU" sz="2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ДЕНЬ ГОЛОСОВАНИЯ</a:t>
            </a:r>
            <a:r>
              <a:rPr lang="ru-RU" sz="32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февраля 2024 г.</a:t>
            </a:r>
            <a:endParaRPr lang="ru-RU" sz="4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1" y="2036514"/>
            <a:ext cx="3998395" cy="27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4013" y="898175"/>
            <a:ext cx="7167912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Городской информационно-идеологический Центр г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Могилева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создал новый </a:t>
            </a:r>
            <a:r>
              <a:rPr lang="ru-RU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-канал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«ГИИЦ Могилев информирует»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t.me/goridcentr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Канал создан в помощь идеологическому активу Беларуси.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-канале Вас ждет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актуальная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информация                     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 разработках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ГИИЦ: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атериалы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для оформления информационных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стендов;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лектронные презентации;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етодические рекомендации;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резентации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по материалам к единым дням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информирования;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ного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другой полезной информации.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Присоединяйтесь!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Мы работаем для Вас!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6064" y="5382788"/>
            <a:ext cx="10176103" cy="84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100000" l="2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54" y="3506384"/>
            <a:ext cx="2988246" cy="2969856"/>
          </a:xfrm>
          <a:prstGeom prst="rect">
            <a:avLst/>
          </a:prstGeom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6064" y="1310378"/>
            <a:ext cx="1061987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Текущая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избирательная кампания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крупнейшая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за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всю историю независимой Беларуси.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u="sng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800" b="1" i="1" dirty="0" smtClean="0"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Предстоит избрать</a:t>
            </a:r>
            <a:r>
              <a:rPr lang="ru-RU" sz="2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ru-RU" sz="28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110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депутатов Палаты представителей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Национального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собрания Республики Беларусь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Могилевской области будут избраны 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депутатов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514</a:t>
            </a:r>
            <a:r>
              <a:rPr lang="ru-RU" sz="2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депутатов местных Советов депутатов.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6064" y="3012186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6064" y="2300545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80764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718" y="969649"/>
            <a:ext cx="10166197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ЕДИНЫЙ ДЕНЬ ГОЛОСОВАНИЯ </a:t>
            </a:r>
            <a:r>
              <a:rPr lang="ru-RU" sz="2400" b="1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пройдет 25 </a:t>
            </a:r>
            <a:r>
              <a:rPr lang="ru-RU" sz="2400" b="1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февраля 2024 года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</a:t>
            </a:r>
            <a:r>
              <a:rPr lang="ru-RU" sz="2400" b="1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08:00 до 20:00 </a:t>
            </a:r>
            <a:endParaRPr lang="ru-RU" sz="2400" b="1" dirty="0" smtClean="0">
              <a:solidFill>
                <a:srgbClr val="007C3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ДОСРОЧНОЕ ГОЛОСОВАНИЕ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 по 24 февраля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года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12:00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19:00</a:t>
            </a:r>
            <a:endParaRPr lang="ru-RU" sz="20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6626" name="Picture 2" descr="https://belarus24.by/upload/dev2fun_opengraph/560/5606212bd414ceb3bbe317a15119ea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18" y="3094534"/>
            <a:ext cx="4465282" cy="25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6598" y="2819082"/>
            <a:ext cx="6773917" cy="36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Наряду с этим будет организовано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голосование по месту нахождения избирателя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случае неспособности лично прийти на избирательный участок гражданин может обратиться в участковую комиссию,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том числе в день выборов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(до 18:00),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просьбой об организации голосования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по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месту своего нахождения.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50215"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u="sng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Проголосовать </a:t>
            </a:r>
            <a:r>
              <a:rPr lang="ru-RU" sz="2400" b="1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дому можно будет только 25 февраля</a:t>
            </a:r>
            <a:r>
              <a:rPr lang="ru-RU" sz="2400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sz="2000" u="sng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5060"/>
            <a:ext cx="12192000" cy="6863060"/>
            <a:chOff x="0" y="-5060"/>
            <a:chExt cx="12192000" cy="68630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9" r="32306" b="2633"/>
            <a:stretch/>
          </p:blipFill>
          <p:spPr>
            <a:xfrm rot="10800000">
              <a:off x="0" y="-1"/>
              <a:ext cx="2814863" cy="683622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9" r="32306" b="2633"/>
            <a:stretch/>
          </p:blipFill>
          <p:spPr>
            <a:xfrm>
              <a:off x="9377137" y="0"/>
              <a:ext cx="2814863" cy="683622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6456994"/>
              <a:ext cx="12192000" cy="401006"/>
            </a:xfrm>
            <a:prstGeom prst="rect">
              <a:avLst/>
            </a:prstGeom>
            <a:solidFill>
              <a:srgbClr val="2E945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-5060"/>
              <a:ext cx="12192000" cy="401006"/>
            </a:xfrm>
            <a:prstGeom prst="rect">
              <a:avLst/>
            </a:prstGeom>
            <a:solidFill>
              <a:srgbClr val="2E945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C:\Users\Pilot\Downloads\Логотип ГИИЦ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79" y="296530"/>
              <a:ext cx="1140239" cy="78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80960" y="690526"/>
            <a:ext cx="10322916" cy="295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atin typeface="Arial\"/>
                <a:ea typeface="Times New Roman" panose="02020603050405020304" pitchFamily="18" charset="0"/>
              </a:rPr>
              <a:t>С 9 февраля каждый избиратель может проверить включен </a:t>
            </a:r>
            <a:r>
              <a:rPr lang="ru-RU" sz="2400" b="1" dirty="0" smtClean="0">
                <a:latin typeface="Arial\"/>
                <a:ea typeface="Times New Roman" panose="02020603050405020304" pitchFamily="18" charset="0"/>
              </a:rPr>
              <a:t>                          ли </a:t>
            </a:r>
            <a:r>
              <a:rPr lang="ru-RU" sz="2400" b="1" dirty="0">
                <a:latin typeface="Arial\"/>
                <a:ea typeface="Times New Roman" panose="02020603050405020304" pitchFamily="18" charset="0"/>
              </a:rPr>
              <a:t>он в список для голосования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по месту проживания и правильно ли указаны сведения о нем.</a:t>
            </a:r>
            <a:endParaRPr lang="ru-RU" sz="240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Избиратели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, которые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НЕ ЗАРЕГИСТРИРОВАНЫ </a:t>
            </a: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на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территории участка для голосования,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НО ОБЛАДАЮТ ДОКУМЕНТОМ</a:t>
            </a: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,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подтверждающим проживание на данной территории,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имеют 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право быть включенными в список избирателей до дня выборов 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                 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\"/>
                <a:ea typeface="Times New Roman" panose="02020603050405020304" pitchFamily="18" charset="0"/>
              </a:rPr>
              <a:t>(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\"/>
                <a:ea typeface="Times New Roman" panose="02020603050405020304" pitchFamily="18" charset="0"/>
              </a:rPr>
              <a:t>не позднее 24 февраля 2024 г.)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.</a:t>
            </a:r>
            <a:endParaRPr lang="ru-RU" sz="2000" b="1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Arial\"/>
              <a:ea typeface="Calibri" panose="020F0502020204030204" pitchFamily="34" charset="0"/>
            </a:endParaRPr>
          </a:p>
        </p:txBody>
      </p:sp>
      <p:sp>
        <p:nvSpPr>
          <p:cNvPr id="11" name="AutoShape 2" descr="https://nashaniva.com/img/w1500d4webp1/photos/z_2016_11/dsc08762-i9uzx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12270"/>
          <a:stretch/>
        </p:blipFill>
        <p:spPr>
          <a:xfrm>
            <a:off x="2869018" y="3648772"/>
            <a:ext cx="6453963" cy="28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745" y="1062631"/>
            <a:ext cx="9916510" cy="474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выборах депутатов местных Советов имеют право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участвовать:</a:t>
            </a: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 hangingPunct="0">
              <a:lnSpc>
                <a:spcPct val="9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России, которые постоянно проживают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на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территории нашей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страны;</a:t>
            </a:r>
          </a:p>
          <a:p>
            <a:pPr marL="342900" indent="-342900" algn="just" hangingPunct="0">
              <a:lnSpc>
                <a:spcPct val="9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которые постоянно проживают за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границей (смогут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приехать в страну и проголосовать на участке № 248, расположенном в г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Минске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адресу: ул. Свердлова, д. 30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(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ГУО «Гимназия № 75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им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П.В.Масленикова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»).</a:t>
            </a:r>
          </a:p>
          <a:p>
            <a:pPr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Если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гражданина есть регистрация по месту пребывания, он будет включен в списки по месту регистрации.</a:t>
            </a:r>
            <a:endParaRPr lang="ru-RU" sz="2000" b="1" i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9.userapi.com/impg/pCdNPemJhuIEINb_uLCRvP-2mRlBhpcBEo9i_Q/Ah5KY-bsE4M.jpg?size=806x652&amp;quality=96&amp;sign=1613f61b409c3e1319d90f355a1c2a1c&amp;c_uniq_tag=hdar7kc_pTJK0BI_UQUHAdB-Ou5dlOiGrNVnOCdf0EM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4" r="94789">
                        <a14:backgroundMark x1="2730" y1="30368" x2="2730" y2="30368"/>
                        <a14:backgroundMark x1="3226" y1="47393" x2="3226" y2="47393"/>
                        <a14:backgroundMark x1="3226" y1="63804" x2="3226" y2="9049"/>
                        <a14:backgroundMark x1="16377" y1="2761" x2="43921" y2="1994"/>
                        <a14:backgroundMark x1="52109" y1="1994" x2="71960" y2="153"/>
                        <a14:backgroundMark x1="50620" y1="1994" x2="50620" y2="1994"/>
                        <a14:backgroundMark x1="77047" y1="2761" x2="77047" y2="2761"/>
                        <a14:backgroundMark x1="81141" y1="1994" x2="81141" y2="1994"/>
                        <a14:backgroundMark x1="77047" y1="1994" x2="77047" y2="1994"/>
                        <a14:backgroundMark x1="72457" y1="767" x2="88586" y2="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19" y="1194594"/>
            <a:ext cx="3618435" cy="2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918048"/>
            <a:ext cx="11068715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ИЗБИРАТЕЛЬНОМ УЧАСТКЕ ИЗБИРАТЕЛИ ПОЛУЧАТ: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21" y="3611815"/>
            <a:ext cx="7001683" cy="2397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областных и районных центрах </a:t>
            </a:r>
            <a:r>
              <a:rPr lang="ru-RU" sz="20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3 </a:t>
            </a: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выборам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депутатов:</a:t>
            </a:r>
          </a:p>
          <a:p>
            <a:pPr indent="450215" algn="ctr" hangingPunct="0"/>
            <a:endParaRPr lang="ru-RU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представителей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Национального собрания Республики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областного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депутатов; 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городского или районного Совета депутатов.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7904" y="3546156"/>
            <a:ext cx="4626592" cy="24632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сельской местности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выборам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депутатов:</a:t>
            </a:r>
          </a:p>
          <a:p>
            <a:pPr indent="450215" algn="ctr" hangingPunct="0"/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</a:t>
            </a: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Национального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собрания Республики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районного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</a:t>
            </a: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pc="-8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сельского или поселкового Совета.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221" y="1872877"/>
            <a:ext cx="7001683" cy="1738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Минске </a:t>
            </a:r>
            <a:r>
              <a:rPr lang="ru-RU" sz="20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2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sz="2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выборам депутатов:</a:t>
            </a:r>
          </a:p>
          <a:p>
            <a:pPr algn="ctr"/>
            <a:endParaRPr lang="ru-RU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Национального собрания Республики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 </a:t>
            </a:r>
          </a:p>
          <a:p>
            <a:pPr marL="285750" indent="-285750" algn="ctr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Минского городского Совета депутатов.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1119</Words>
  <Application>Microsoft Office PowerPoint</Application>
  <PresentationFormat>Произвольный</PresentationFormat>
  <Paragraphs>177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RR1</dc:creator>
  <cp:lastModifiedBy>x</cp:lastModifiedBy>
  <cp:revision>92</cp:revision>
  <dcterms:created xsi:type="dcterms:W3CDTF">2024-02-10T10:06:59Z</dcterms:created>
  <dcterms:modified xsi:type="dcterms:W3CDTF">2024-02-15T06:01:07Z</dcterms:modified>
</cp:coreProperties>
</file>