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7" r:id="rId1"/>
    <p:sldMasterId id="2147483703" r:id="rId2"/>
  </p:sldMasterIdLst>
  <p:notesMasterIdLst>
    <p:notesMasterId r:id="rId9"/>
  </p:notesMasterIdLst>
  <p:handoutMasterIdLst>
    <p:handoutMasterId r:id="rId10"/>
  </p:handoutMasterIdLst>
  <p:sldIdLst>
    <p:sldId id="257" r:id="rId3"/>
    <p:sldId id="412" r:id="rId4"/>
    <p:sldId id="415" r:id="rId5"/>
    <p:sldId id="414" r:id="rId6"/>
    <p:sldId id="413" r:id="rId7"/>
    <p:sldId id="416" r:id="rId8"/>
  </p:sldIdLst>
  <p:sldSz cx="9906000" cy="6858000" type="A4"/>
  <p:notesSz cx="6858000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елохонова Екатерина Анатольевна" initials="БЕА" lastIdx="0" clrIdx="0">
    <p:extLst>
      <p:ext uri="{19B8F6BF-5375-455C-9EA6-DF929625EA0E}">
        <p15:presenceInfo xmlns:p15="http://schemas.microsoft.com/office/powerpoint/2012/main" userId="S-1-5-21-901292189-1124696768-471799982-188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CCED"/>
    <a:srgbClr val="CC0099"/>
    <a:srgbClr val="6FCBEB"/>
    <a:srgbClr val="99CCFF"/>
    <a:srgbClr val="FF5050"/>
    <a:srgbClr val="CCECFF"/>
    <a:srgbClr val="CCCCFF"/>
    <a:srgbClr val="3333FF"/>
    <a:srgbClr val="CCFF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76" autoAdjust="0"/>
    <p:restoredTop sz="98879" autoAdjust="0"/>
  </p:normalViewPr>
  <p:slideViewPr>
    <p:cSldViewPr>
      <p:cViewPr varScale="1">
        <p:scale>
          <a:sx n="114" d="100"/>
          <a:sy n="114" d="100"/>
        </p:scale>
        <p:origin x="258" y="1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146" y="-96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F619-U009\Desktop\&#1052;&#1086;&#1088;&#1076;&#1072;&#1095;&#1077;&#1074;&#1072;\&#1057;&#1040;&#1049;&#1058;\2024\&#1077;&#1078;&#1077;&#1082;&#1074;&#1072;&#1088;&#1090;&#1072;&#1083;&#1100;&#1085;&#1086;\&#1075;&#1086;&#1076;\&#1047;&#1072;%202024%20&#1075;&#1086;&#1076;\&#1090;&#1072;&#1073;&#1083;&#1080;&#1094;&#1099;%202017%20&#1076;&#1083;&#1103;%20&#1089;&#1072;&#1081;&#1090;&#1072;%20(&#1040;&#1074;&#1090;&#1086;&#1089;&#1086;&#1093;&#1088;&#1072;&#1085;&#1077;&#1085;&#1085;&#1099;&#1081;).xls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619-U009\Desktop\&#1052;&#1086;&#1088;&#1076;&#1072;&#1095;&#1077;&#1074;&#1072;\&#1057;&#1040;&#1049;&#1058;\2024\&#1077;&#1078;&#1077;&#1082;&#1074;&#1072;&#1088;&#1090;&#1072;&#1083;&#1100;&#1085;&#1086;\&#1075;&#1086;&#1076;\&#1047;&#1072;%202024%20&#1075;&#1086;&#1076;\&#1090;&#1072;&#1073;&#1083;&#1080;&#1094;&#1099;%202017%20&#1076;&#1083;&#1103;%20&#1089;&#1072;&#1081;&#1090;&#1072;%20(&#1040;&#1074;&#1090;&#1086;&#1089;&#1086;&#1093;&#1088;&#1072;&#1085;&#1077;&#1085;&#1085;&#1099;&#1081;).xls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619-U009\Desktop\&#1052;&#1086;&#1088;&#1076;&#1072;&#1095;&#1077;&#1074;&#1072;\&#1057;&#1040;&#1049;&#1058;\2024\&#1077;&#1078;&#1077;&#1082;&#1074;&#1072;&#1088;&#1090;&#1072;&#1083;&#1100;&#1085;&#1086;\&#1075;&#1086;&#1076;\&#1047;&#1072;%202024%20&#1075;&#1086;&#1076;\&#1090;&#1072;&#1073;&#1083;&#1080;&#1094;&#1099;%202017%20&#1076;&#1083;&#1103;%20&#1089;&#1072;&#1081;&#1090;&#1072;%20(&#1040;&#1074;&#1090;&#1086;&#1089;&#1086;&#1093;&#1088;&#1072;&#1085;&#1077;&#1085;&#1085;&#1099;&#1081;).xls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619-U009\Desktop\&#1052;&#1086;&#1088;&#1076;&#1072;&#1095;&#1077;&#1074;&#1072;\&#1057;&#1040;&#1049;&#1058;\2024\&#1077;&#1078;&#1077;&#1082;&#1074;&#1072;&#1088;&#1090;&#1072;&#1083;&#1100;&#1085;&#1086;\&#1075;&#1086;&#1076;\&#1047;&#1072;%202024%20&#1075;&#1086;&#1076;\&#1090;&#1072;&#1073;&#1083;&#1080;&#1094;&#1099;%202017%20&#1076;&#1083;&#1103;%20&#1089;&#1072;&#1081;&#1090;&#1072;%20(&#1040;&#1074;&#1090;&#1086;&#1089;&#1086;&#1093;&#1088;&#1072;&#1085;&#1077;&#1085;&#1085;&#1099;&#1081;).xls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01-F71A-495A-8D9A-250375D906AA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F71A-495A-8D9A-250375D906AA}"/>
              </c:ext>
            </c:extLst>
          </c:dPt>
          <c:dPt>
            <c:idx val="2"/>
            <c:bubble3D val="0"/>
            <c:spPr>
              <a:solidFill>
                <a:srgbClr val="333399">
                  <a:lumMod val="60000"/>
                  <a:lumOff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5-F71A-495A-8D9A-250375D906AA}"/>
              </c:ext>
            </c:extLst>
          </c:dPt>
          <c:val>
            <c:numRef>
              <c:f>'Диаграмма Структура'!$A$1:$A$3</c:f>
              <c:numCache>
                <c:formatCode>General</c:formatCode>
                <c:ptCount val="3"/>
                <c:pt idx="1">
                  <c:v>2169.1999999999998</c:v>
                </c:pt>
                <c:pt idx="2">
                  <c:v>19594.3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1A-495A-8D9A-250375D90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0"/>
      </c:pie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544619422572183E-2"/>
          <c:y val="0.16924349300087488"/>
          <c:w val="0.83891076115485563"/>
          <c:h val="0.736021115850102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544619422572183E-2"/>
          <c:y val="0.16924349300087488"/>
          <c:w val="0.83891076115485563"/>
          <c:h val="0.7360211158501021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E821-4CE9-A67E-EA72D28A4F2C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E821-4CE9-A67E-EA72D28A4F2C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E821-4CE9-A67E-EA72D28A4F2C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7-E821-4CE9-A67E-EA72D28A4F2C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E821-4CE9-A67E-EA72D28A4F2C}"/>
              </c:ext>
            </c:extLst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E821-4CE9-A67E-EA72D28A4F2C}"/>
              </c:ext>
            </c:extLst>
          </c:dPt>
          <c:dLbls>
            <c:dLbl>
              <c:idx val="0"/>
              <c:layout>
                <c:manualLayout>
                  <c:x val="-3.3375052148518982E-3"/>
                  <c:y val="4.185351270553064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21-4CE9-A67E-EA72D28A4F2C}"/>
                </c:ext>
              </c:extLst>
            </c:dLbl>
            <c:dLbl>
              <c:idx val="2"/>
              <c:layout>
                <c:manualLayout>
                  <c:x val="0"/>
                  <c:y val="3.288490284005973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21-4CE9-A67E-EA72D28A4F2C}"/>
                </c:ext>
              </c:extLst>
            </c:dLbl>
            <c:dLbl>
              <c:idx val="3"/>
              <c:layout>
                <c:manualLayout>
                  <c:x val="9.8124078799043685E-3"/>
                  <c:y val="-2.391629297458894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21-4CE9-A67E-EA72D28A4F2C}"/>
                </c:ext>
              </c:extLst>
            </c:dLbl>
            <c:dLbl>
              <c:idx val="4"/>
              <c:layout>
                <c:manualLayout>
                  <c:x val="3.1072624953030502E-2"/>
                  <c:y val="-2.9895366218236309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21-4CE9-A67E-EA72D28A4F2C}"/>
                </c:ext>
              </c:extLst>
            </c:dLbl>
            <c:dLbl>
              <c:idx val="5"/>
              <c:layout>
                <c:manualLayout>
                  <c:x val="5.8407655238338647E-3"/>
                  <c:y val="-1.195814648729447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821-4CE9-A67E-EA72D28A4F2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noFill/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'соб доход 2'!$C$5:$C$10</c:f>
              <c:strCache>
                <c:ptCount val="6"/>
                <c:pt idx="0">
                  <c:v>Подоходный налог</c:v>
                </c:pt>
                <c:pt idx="1">
                  <c:v>Налог надобавленную стоимость</c:v>
                </c:pt>
                <c:pt idx="2">
                  <c:v>Налоги на собственность</c:v>
                </c:pt>
                <c:pt idx="3">
                  <c:v>Налоги от выручки при применении УСН</c:v>
                </c:pt>
                <c:pt idx="4">
                  <c:v>Неналоговые доходы</c:v>
                </c:pt>
                <c:pt idx="5">
                  <c:v>Прочие налоги</c:v>
                </c:pt>
              </c:strCache>
            </c:strRef>
          </c:cat>
          <c:val>
            <c:numRef>
              <c:f>'соб доход 2'!$D$5:$D$10</c:f>
              <c:numCache>
                <c:formatCode>#,##0.0</c:formatCode>
                <c:ptCount val="6"/>
                <c:pt idx="0">
                  <c:v>9873.1</c:v>
                </c:pt>
                <c:pt idx="1">
                  <c:v>4572.1000000000004</c:v>
                </c:pt>
                <c:pt idx="2">
                  <c:v>1860.7</c:v>
                </c:pt>
                <c:pt idx="3">
                  <c:v>1089.5999999999999</c:v>
                </c:pt>
                <c:pt idx="4">
                  <c:v>2393.4</c:v>
                </c:pt>
                <c:pt idx="5">
                  <c:v>139.1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821-4CE9-A67E-EA72D28A4F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/>
              <a:t>Расходы исполнения бюджета района в разрезе отраслей за  12 месяцев 2024 года, тыс. руб.</a:t>
            </a:r>
          </a:p>
        </c:rich>
      </c:tx>
      <c:layout>
        <c:manualLayout>
          <c:xMode val="edge"/>
          <c:yMode val="edge"/>
          <c:x val="0.11901317611680449"/>
          <c:y val="5.7845263919016629E-3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3A37-4AF4-9567-C2488C02FE8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A37-4AF4-9567-C2488C02FE8F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3A37-4AF4-9567-C2488C02FE8F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7-3A37-4AF4-9567-C2488C02FE8F}"/>
              </c:ext>
            </c:extLst>
          </c:dPt>
          <c:dPt>
            <c:idx val="4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3A37-4AF4-9567-C2488C02FE8F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A-3A37-4AF4-9567-C2488C02FE8F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C-3A37-4AF4-9567-C2488C02FE8F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E-3A37-4AF4-9567-C2488C02FE8F}"/>
              </c:ext>
            </c:extLst>
          </c:dPt>
          <c:dPt>
            <c:idx val="8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10-3A37-4AF4-9567-C2488C02FE8F}"/>
              </c:ext>
            </c:extLst>
          </c:dPt>
          <c:dLbls>
            <c:dLbl>
              <c:idx val="0"/>
              <c:layout>
                <c:manualLayout>
                  <c:x val="2.9256133112512229E-2"/>
                  <c:y val="-9.5253264503762751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37-4AF4-9567-C2488C02FE8F}"/>
                </c:ext>
              </c:extLst>
            </c:dLbl>
            <c:dLbl>
              <c:idx val="1"/>
              <c:layout>
                <c:manualLayout>
                  <c:x val="0.23933171056997099"/>
                  <c:y val="-3.0930539730049944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37-4AF4-9567-C2488C02FE8F}"/>
                </c:ext>
              </c:extLst>
            </c:dLbl>
            <c:dLbl>
              <c:idx val="2"/>
              <c:layout>
                <c:manualLayout>
                  <c:x val="-6.0166863517060368E-2"/>
                  <c:y val="-9.2342519685039374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37-4AF4-9567-C2488C02FE8F}"/>
                </c:ext>
              </c:extLst>
            </c:dLbl>
            <c:dLbl>
              <c:idx val="3"/>
              <c:layout>
                <c:manualLayout>
                  <c:x val="-4.6288188976377952E-2"/>
                  <c:y val="5.3561461067366582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37-4AF4-9567-C2488C02FE8F}"/>
                </c:ext>
              </c:extLst>
            </c:dLbl>
            <c:dLbl>
              <c:idx val="6"/>
              <c:numFmt formatCode="0.0%" sourceLinked="0"/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A37-4AF4-9567-C2488C02FE8F}"/>
                </c:ext>
              </c:extLst>
            </c:dLbl>
            <c:dLbl>
              <c:idx val="7"/>
              <c:numFmt formatCode="0.0%" sourceLinked="0"/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A37-4AF4-9567-C2488C02FE8F}"/>
                </c:ext>
              </c:extLst>
            </c:dLbl>
            <c:dLbl>
              <c:idx val="8"/>
              <c:layout>
                <c:manualLayout>
                  <c:x val="7.192493438320216E-2"/>
                  <c:y val="-7.006999125109349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A37-4AF4-9567-C2488C02FE8F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'распорядители 5'!$B$4:$B$12</c:f>
              <c:strCache>
                <c:ptCount val="9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Культура</c:v>
                </c:pt>
                <c:pt idx="3">
                  <c:v>ЖКУ</c:v>
                </c:pt>
                <c:pt idx="4">
                  <c:v>Транспорт</c:v>
                </c:pt>
                <c:pt idx="5">
                  <c:v>Тобсбыт</c:v>
                </c:pt>
                <c:pt idx="6">
                  <c:v>Социальная политика</c:v>
                </c:pt>
                <c:pt idx="7">
                  <c:v>Физкультура</c:v>
                </c:pt>
                <c:pt idx="8">
                  <c:v>Прочие </c:v>
                </c:pt>
              </c:strCache>
            </c:strRef>
          </c:cat>
          <c:val>
            <c:numRef>
              <c:f>'распорядители 5'!$C$4:$C$12</c:f>
              <c:numCache>
                <c:formatCode>#,##0.0</c:formatCode>
                <c:ptCount val="9"/>
                <c:pt idx="0">
                  <c:v>20704.5</c:v>
                </c:pt>
                <c:pt idx="1">
                  <c:v>13274.1</c:v>
                </c:pt>
                <c:pt idx="2">
                  <c:v>2592.5</c:v>
                </c:pt>
                <c:pt idx="3">
                  <c:v>17399.3</c:v>
                </c:pt>
                <c:pt idx="4">
                  <c:v>632.79999999999995</c:v>
                </c:pt>
                <c:pt idx="5">
                  <c:v>544.4</c:v>
                </c:pt>
                <c:pt idx="6">
                  <c:v>3328.3</c:v>
                </c:pt>
                <c:pt idx="7">
                  <c:v>1404.3</c:v>
                </c:pt>
                <c:pt idx="8">
                  <c:v>6733.1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A37-4AF4-9567-C2488C02F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/>
              <a:t>Удельный вес отдельных расходов по экономической классификации расходов бюджета за 12 месяцев 2024 года, % </a:t>
            </a:r>
          </a:p>
        </c:rich>
      </c:tx>
      <c:layout>
        <c:manualLayout>
          <c:xMode val="edge"/>
          <c:yMode val="edge"/>
          <c:x val="9.9089785907909053E-2"/>
          <c:y val="1.4571889143778287E-2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560604104814768E-2"/>
          <c:y val="0.22166160332320659"/>
          <c:w val="0.61777351601541608"/>
          <c:h val="0.69565317130634263"/>
        </c:manualLayout>
      </c:layout>
      <c:pie3DChart>
        <c:varyColors val="1"/>
        <c:ser>
          <c:idx val="0"/>
          <c:order val="0"/>
          <c:explosion val="48"/>
          <c:dPt>
            <c:idx val="0"/>
            <c:bubble3D val="0"/>
            <c:explosion val="7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2308-40F1-B2C2-568B1421BA5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2-2308-40F1-B2C2-568B1421BA5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3-2308-40F1-B2C2-568B1421BA5E}"/>
              </c:ext>
            </c:extLst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2308-40F1-B2C2-568B1421BA5E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2308-40F1-B2C2-568B1421BA5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8-2308-40F1-B2C2-568B1421BA5E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A-2308-40F1-B2C2-568B1421BA5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B-2308-40F1-B2C2-568B1421BA5E}"/>
              </c:ext>
            </c:extLst>
          </c:dPt>
          <c:dLbls>
            <c:dLbl>
              <c:idx val="0"/>
              <c:layout>
                <c:manualLayout>
                  <c:x val="-4.1373926619828257E-2"/>
                  <c:y val="9.1863517060367453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/>
                      <a:t>51,3%  </a:t>
                    </a:r>
                  </a:p>
                </c:rich>
              </c:tx>
              <c:numFmt formatCode="#,##0.0" sourceLinked="0"/>
              <c:spPr/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08-40F1-B2C2-568B1421BA5E}"/>
                </c:ext>
              </c:extLst>
            </c:dLbl>
            <c:dLbl>
              <c:idx val="1"/>
              <c:numFmt formatCode="#,##0.0" sourceLinked="0"/>
              <c:spPr/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308-40F1-B2C2-568B1421BA5E}"/>
                </c:ext>
              </c:extLst>
            </c:dLbl>
            <c:dLbl>
              <c:idx val="3"/>
              <c:numFmt formatCode="#,##0.0" sourceLinked="0"/>
              <c:spPr/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308-40F1-B2C2-568B1421BA5E}"/>
                </c:ext>
              </c:extLst>
            </c:dLbl>
            <c:dLbl>
              <c:idx val="4"/>
              <c:numFmt formatCode="#,##0.0" sourceLinked="0"/>
              <c:spPr/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308-40F1-B2C2-568B1421BA5E}"/>
                </c:ext>
              </c:extLst>
            </c:dLbl>
            <c:dLbl>
              <c:idx val="5"/>
              <c:numFmt formatCode="#,##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2308-40F1-B2C2-568B1421BA5E}"/>
                </c:ext>
              </c:extLst>
            </c:dLbl>
            <c:dLbl>
              <c:idx val="6"/>
              <c:numFmt formatCode="#,##0.0" sourceLinked="0"/>
              <c:spPr/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308-40F1-B2C2-568B1421BA5E}"/>
                </c:ext>
              </c:extLst>
            </c:dLbl>
            <c:dLbl>
              <c:idx val="7"/>
              <c:numFmt formatCode="#,##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2308-40F1-B2C2-568B1421BA5E}"/>
                </c:ext>
              </c:extLst>
            </c:dLbl>
            <c:dLbl>
              <c:idx val="8"/>
              <c:numFmt formatCode="#,##0.0" sourceLinked="0"/>
              <c:spPr/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2308-40F1-B2C2-568B1421BA5E}"/>
                </c:ext>
              </c:extLst>
            </c:dLbl>
            <c:numFmt formatCode="#,##0.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экономическая1!$B$5:$B$12</c:f>
              <c:strCache>
                <c:ptCount val="8"/>
                <c:pt idx="0">
                  <c:v>Заработная плата с начислениями</c:v>
                </c:pt>
                <c:pt idx="1">
                  <c:v>Медикаменты</c:v>
                </c:pt>
                <c:pt idx="2">
                  <c:v>Питание</c:v>
                </c:pt>
                <c:pt idx="3">
                  <c:v>Оплата коммунальных услуг</c:v>
                </c:pt>
                <c:pt idx="4">
                  <c:v>Бюджетные трансферты населению</c:v>
                </c:pt>
                <c:pt idx="5">
                  <c:v>Субсидии</c:v>
                </c:pt>
                <c:pt idx="6">
                  <c:v>Капитальные расходы</c:v>
                </c:pt>
                <c:pt idx="7">
                  <c:v>Прочие расходы</c:v>
                </c:pt>
              </c:strCache>
            </c:strRef>
          </c:cat>
          <c:val>
            <c:numRef>
              <c:f>экономическая1!$D$5:$D$12</c:f>
              <c:numCache>
                <c:formatCode>#,##0.0</c:formatCode>
                <c:ptCount val="8"/>
                <c:pt idx="0">
                  <c:v>50.103507858040359</c:v>
                </c:pt>
                <c:pt idx="1">
                  <c:v>1.4816860897148165</c:v>
                </c:pt>
                <c:pt idx="2">
                  <c:v>1.6723387071350615</c:v>
                </c:pt>
                <c:pt idx="3">
                  <c:v>5.9069284962612576</c:v>
                </c:pt>
                <c:pt idx="4">
                  <c:v>3.6690871042269335</c:v>
                </c:pt>
                <c:pt idx="5">
                  <c:v>6.8423272829900323</c:v>
                </c:pt>
                <c:pt idx="6">
                  <c:v>14.957223257217404</c:v>
                </c:pt>
                <c:pt idx="7">
                  <c:v>15.366901204414132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308-40F1-B2C2-568B1421BA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248243559718972"/>
          <c:y val="0.35849050364767399"/>
          <c:w val="0.26580796252927397"/>
          <c:h val="0.40943393886787771"/>
        </c:manualLayout>
      </c:layout>
      <c:overlay val="0"/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8981788750303894E-2"/>
          <c:y val="3.1972698877003228E-2"/>
          <c:w val="0.63459977369748499"/>
          <c:h val="0.55411121126057949"/>
        </c:manualLayout>
      </c:layout>
      <c:bar3DChart>
        <c:barDir val="col"/>
        <c:grouping val="clustered"/>
        <c:varyColors val="0"/>
        <c:ser>
          <c:idx val="2"/>
          <c:order val="0"/>
          <c:invertIfNegative val="0"/>
          <c:cat>
            <c:strRef>
              <c:f>'внебюджет 6'!$B$8:$B$23</c:f>
              <c:strCache>
                <c:ptCount val="7"/>
                <c:pt idx="0">
                  <c:v>Сельское хозяйство</c:v>
                </c:pt>
                <c:pt idx="1">
                  <c:v>Общегосударственная деятельность</c:v>
                </c:pt>
                <c:pt idx="2">
                  <c:v>Здравоохранение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Физкультура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'внебюджет 6'!$D$8:$D$23</c:f>
            </c:numRef>
          </c:val>
          <c:extLst>
            <c:ext xmlns:c16="http://schemas.microsoft.com/office/drawing/2014/chart" uri="{C3380CC4-5D6E-409C-BE32-E72D297353CC}">
              <c16:uniqueId val="{00000001-2D77-4381-8AE8-ABA076A871E5}"/>
            </c:ext>
          </c:extLst>
        </c:ser>
        <c:ser>
          <c:idx val="3"/>
          <c:order val="1"/>
          <c:invertIfNegative val="0"/>
          <c:cat>
            <c:strRef>
              <c:f>'внебюджет 6'!$B$8:$B$23</c:f>
              <c:strCache>
                <c:ptCount val="7"/>
                <c:pt idx="0">
                  <c:v>Сельское хозяйство</c:v>
                </c:pt>
                <c:pt idx="1">
                  <c:v>Общегосударственная деятельность</c:v>
                </c:pt>
                <c:pt idx="2">
                  <c:v>Здравоохранение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Физкультура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'внебюджет 6'!$E$8:$E$23</c:f>
            </c:numRef>
          </c:val>
          <c:extLst>
            <c:ext xmlns:c16="http://schemas.microsoft.com/office/drawing/2014/chart" uri="{C3380CC4-5D6E-409C-BE32-E72D297353CC}">
              <c16:uniqueId val="{00000002-2D77-4381-8AE8-ABA076A871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58393024"/>
        <c:axId val="1"/>
        <c:axId val="0"/>
      </c:bar3DChart>
      <c:catAx>
        <c:axId val="958393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9583930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v>999,0 тыс. рублей Исполнено за 12 месяцев 2024 года</c:v>
          </c:tx>
          <c:spPr>
            <a:solidFill>
              <a:srgbClr val="FF0000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'внебюджет 6'!$B$8:$B$23</c:f>
              <c:strCache>
                <c:ptCount val="7"/>
                <c:pt idx="0">
                  <c:v>Сельское хозяйство</c:v>
                </c:pt>
                <c:pt idx="1">
                  <c:v>Общегосударственная деятельность</c:v>
                </c:pt>
                <c:pt idx="2">
                  <c:v>Здравоохранение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Физкультура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'внебюджет 6'!$C$8:$C$23</c:f>
              <c:numCache>
                <c:formatCode>#,##0.0</c:formatCode>
                <c:ptCount val="7"/>
                <c:pt idx="0">
                  <c:v>46.48</c:v>
                </c:pt>
                <c:pt idx="1">
                  <c:v>0</c:v>
                </c:pt>
                <c:pt idx="2">
                  <c:v>523.61</c:v>
                </c:pt>
                <c:pt idx="3">
                  <c:v>170.37</c:v>
                </c:pt>
                <c:pt idx="4">
                  <c:v>80.319999999999993</c:v>
                </c:pt>
                <c:pt idx="5">
                  <c:v>57.96</c:v>
                </c:pt>
                <c:pt idx="6">
                  <c:v>120.27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02-4488-B660-31CD5EF6CA9D}"/>
            </c:ext>
          </c:extLst>
        </c:ser>
        <c:ser>
          <c:idx val="2"/>
          <c:order val="1"/>
          <c:invertIfNegative val="0"/>
          <c:cat>
            <c:strRef>
              <c:f>'внебюджет 6'!$B$8:$B$23</c:f>
              <c:strCache>
                <c:ptCount val="7"/>
                <c:pt idx="0">
                  <c:v>Сельское хозяйство</c:v>
                </c:pt>
                <c:pt idx="1">
                  <c:v>Общегосударственная деятельность</c:v>
                </c:pt>
                <c:pt idx="2">
                  <c:v>Здравоохранение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Физкультура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'внебюджет 6'!$D$8:$D$23</c:f>
            </c:numRef>
          </c:val>
          <c:extLst>
            <c:ext xmlns:c16="http://schemas.microsoft.com/office/drawing/2014/chart" uri="{C3380CC4-5D6E-409C-BE32-E72D297353CC}">
              <c16:uniqueId val="{00000001-DE02-4488-B660-31CD5EF6CA9D}"/>
            </c:ext>
          </c:extLst>
        </c:ser>
        <c:ser>
          <c:idx val="3"/>
          <c:order val="2"/>
          <c:invertIfNegative val="0"/>
          <c:cat>
            <c:strRef>
              <c:f>'внебюджет 6'!$B$8:$B$23</c:f>
              <c:strCache>
                <c:ptCount val="7"/>
                <c:pt idx="0">
                  <c:v>Сельское хозяйство</c:v>
                </c:pt>
                <c:pt idx="1">
                  <c:v>Общегосударственная деятельность</c:v>
                </c:pt>
                <c:pt idx="2">
                  <c:v>Здравоохранение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Физкультура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'внебюджет 6'!$E$8:$E$23</c:f>
            </c:numRef>
          </c:val>
          <c:extLst>
            <c:ext xmlns:c16="http://schemas.microsoft.com/office/drawing/2014/chart" uri="{C3380CC4-5D6E-409C-BE32-E72D297353CC}">
              <c16:uniqueId val="{00000002-DE02-4488-B660-31CD5EF6CA9D}"/>
            </c:ext>
          </c:extLst>
        </c:ser>
        <c:ser>
          <c:idx val="4"/>
          <c:order val="3"/>
          <c:tx>
            <c:v>861,9 тыс. рублей Исполнено за 12 месяцев 2023 года</c:v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spPr/>
              <c:txPr>
                <a:bodyPr rot="-5400000" vert="horz"/>
                <a:lstStyle/>
                <a:p>
                  <a:pPr algn="ctr">
                    <a:defRPr sz="11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E02-4488-B660-31CD5EF6CA9D}"/>
                </c:ext>
              </c:extLst>
            </c:dLbl>
            <c:dLbl>
              <c:idx val="1"/>
              <c:spPr/>
              <c:txPr>
                <a:bodyPr rot="-5400000" vert="horz"/>
                <a:lstStyle/>
                <a:p>
                  <a:pPr algn="ctr">
                    <a:defRPr sz="11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E02-4488-B660-31CD5EF6CA9D}"/>
                </c:ext>
              </c:extLst>
            </c:dLbl>
            <c:dLbl>
              <c:idx val="2"/>
              <c:spPr/>
              <c:txPr>
                <a:bodyPr rot="-5400000" vert="horz"/>
                <a:lstStyle/>
                <a:p>
                  <a:pPr algn="ctr">
                    <a:defRPr sz="11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E02-4488-B660-31CD5EF6CA9D}"/>
                </c:ext>
              </c:extLst>
            </c:dLbl>
            <c:dLbl>
              <c:idx val="3"/>
              <c:spPr/>
              <c:txPr>
                <a:bodyPr rot="-5400000" vert="horz"/>
                <a:lstStyle/>
                <a:p>
                  <a:pPr algn="ctr">
                    <a:defRPr sz="11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E02-4488-B660-31CD5EF6CA9D}"/>
                </c:ext>
              </c:extLst>
            </c:dLbl>
            <c:dLbl>
              <c:idx val="4"/>
              <c:spPr/>
              <c:txPr>
                <a:bodyPr rot="-5400000" vert="horz"/>
                <a:lstStyle/>
                <a:p>
                  <a:pPr algn="ctr">
                    <a:defRPr sz="11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E02-4488-B660-31CD5EF6CA9D}"/>
                </c:ext>
              </c:extLst>
            </c:dLbl>
            <c:dLbl>
              <c:idx val="5"/>
              <c:spPr/>
              <c:txPr>
                <a:bodyPr rot="-5400000" vert="horz"/>
                <a:lstStyle/>
                <a:p>
                  <a:pPr algn="ctr">
                    <a:defRPr sz="11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E02-4488-B660-31CD5EF6CA9D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1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E02-4488-B660-31CD5EF6CA9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'внебюджет 6'!$B$8:$B$23</c:f>
              <c:strCache>
                <c:ptCount val="7"/>
                <c:pt idx="0">
                  <c:v>Сельское хозяйство</c:v>
                </c:pt>
                <c:pt idx="1">
                  <c:v>Общегосударственная деятельность</c:v>
                </c:pt>
                <c:pt idx="2">
                  <c:v>Здравоохранение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Физкультура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'внебюджет 6'!$F$8:$F$23</c:f>
              <c:numCache>
                <c:formatCode>#,##0.0</c:formatCode>
                <c:ptCount val="7"/>
                <c:pt idx="0">
                  <c:v>34.6</c:v>
                </c:pt>
                <c:pt idx="1">
                  <c:v>1.9</c:v>
                </c:pt>
                <c:pt idx="2">
                  <c:v>444.58</c:v>
                </c:pt>
                <c:pt idx="3">
                  <c:v>158.79</c:v>
                </c:pt>
                <c:pt idx="4">
                  <c:v>69.42</c:v>
                </c:pt>
                <c:pt idx="5">
                  <c:v>52.16</c:v>
                </c:pt>
                <c:pt idx="6">
                  <c:v>100.41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E02-4488-B660-31CD5EF6C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35714575"/>
        <c:axId val="1"/>
        <c:axId val="0"/>
      </c:bar3DChart>
      <c:catAx>
        <c:axId val="203571457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03571457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96141014017951"/>
          <c:y val="0.1383473269565105"/>
          <c:w val="0.33557626336683538"/>
          <c:h val="0.33575325950774826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0.67442</cdr:x>
      <cdr:y>0.01368</cdr:y>
    </cdr:from>
    <cdr:to>
      <cdr:x>0.99225</cdr:x>
      <cdr:y>0.32832</cdr:y>
    </cdr:to>
    <cdr:sp macro="" textlink="">
      <cdr:nvSpPr>
        <cdr:cNvPr id="5" name="Выноска 2 4"/>
        <cdr:cNvSpPr/>
      </cdr:nvSpPr>
      <cdr:spPr bwMode="auto">
        <a:xfrm xmlns:a="http://schemas.openxmlformats.org/drawingml/2006/main">
          <a:off x="6264708" y="72008"/>
          <a:ext cx="2952316" cy="1656187"/>
        </a:xfrm>
        <a:prstGeom xmlns:a="http://schemas.openxmlformats.org/drawingml/2006/main" prst="borderCallout2">
          <a:avLst>
            <a:gd name="adj1" fmla="val 30924"/>
            <a:gd name="adj2" fmla="val -2719"/>
            <a:gd name="adj3" fmla="val 51214"/>
            <a:gd name="adj4" fmla="val -17041"/>
            <a:gd name="adj5" fmla="val 75978"/>
            <a:gd name="adj6" fmla="val -40679"/>
          </a:avLst>
        </a:prstGeom>
        <a:solidFill xmlns:a="http://schemas.openxmlformats.org/drawingml/2006/main">
          <a:schemeClr val="accent5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algn="ctr"/>
          <a:r>
            <a:rPr lang="ru-RU" sz="2500" b="1" dirty="0">
              <a:solidFill>
                <a:schemeClr val="bg1"/>
              </a:solidFill>
            </a:rPr>
            <a:t>Безвозмездные поступления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bg1"/>
              </a:solidFill>
            </a:rPr>
            <a:t>45 639,4 тыс. руб.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bg1"/>
              </a:solidFill>
            </a:rPr>
            <a:t>69%</a:t>
          </a:r>
        </a:p>
      </cdr:txBody>
    </cdr:sp>
  </cdr:relSizeAnchor>
  <cdr:relSizeAnchor xmlns:cdr="http://schemas.openxmlformats.org/drawingml/2006/chartDrawing">
    <cdr:from>
      <cdr:x>0.0155</cdr:x>
      <cdr:y>0.32832</cdr:y>
    </cdr:from>
    <cdr:to>
      <cdr:x>0.31008</cdr:x>
      <cdr:y>0.67032</cdr:y>
    </cdr:to>
    <cdr:sp macro="" textlink="">
      <cdr:nvSpPr>
        <cdr:cNvPr id="6" name="Выноска 2 5"/>
        <cdr:cNvSpPr/>
      </cdr:nvSpPr>
      <cdr:spPr bwMode="auto">
        <a:xfrm xmlns:a="http://schemas.openxmlformats.org/drawingml/2006/main">
          <a:off x="144016" y="1728192"/>
          <a:ext cx="2736304" cy="1800200"/>
        </a:xfrm>
        <a:prstGeom xmlns:a="http://schemas.openxmlformats.org/drawingml/2006/main" prst="borderCallout2">
          <a:avLst>
            <a:gd name="adj1" fmla="val 15872"/>
            <a:gd name="adj2" fmla="val 101522"/>
            <a:gd name="adj3" fmla="val 38392"/>
            <a:gd name="adj4" fmla="val 110472"/>
            <a:gd name="adj5" fmla="val 94234"/>
            <a:gd name="adj6" fmla="val 115042"/>
          </a:avLst>
        </a:prstGeom>
        <a:solidFill xmlns:a="http://schemas.openxmlformats.org/drawingml/2006/main">
          <a:schemeClr val="accent5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algn="ctr"/>
          <a:r>
            <a:rPr lang="ru-RU" sz="2500" b="1" dirty="0">
              <a:solidFill>
                <a:schemeClr val="bg1"/>
              </a:solidFill>
            </a:rPr>
            <a:t>Неналоговые доходы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bg1"/>
              </a:solidFill>
            </a:rPr>
            <a:t>2 393,4</a:t>
          </a:r>
          <a:r>
            <a:rPr lang="en-US" sz="2500" b="1" dirty="0">
              <a:solidFill>
                <a:schemeClr val="bg1"/>
              </a:solidFill>
            </a:rPr>
            <a:t> </a:t>
          </a:r>
          <a:r>
            <a:rPr lang="ru-RU" sz="2500" b="1" dirty="0">
              <a:solidFill>
                <a:schemeClr val="bg1"/>
              </a:solidFill>
            </a:rPr>
            <a:t>тыс. руб.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bg1"/>
              </a:solidFill>
            </a:rPr>
            <a:t>4%</a:t>
          </a:r>
        </a:p>
      </cdr:txBody>
    </cdr:sp>
  </cdr:relSizeAnchor>
  <cdr:relSizeAnchor xmlns:cdr="http://schemas.openxmlformats.org/drawingml/2006/chartDrawing">
    <cdr:from>
      <cdr:x>0.65116</cdr:x>
      <cdr:y>0.684</cdr:y>
    </cdr:from>
    <cdr:to>
      <cdr:x>0.96124</cdr:x>
      <cdr:y>0.94392</cdr:y>
    </cdr:to>
    <cdr:sp macro="" textlink="">
      <cdr:nvSpPr>
        <cdr:cNvPr id="7" name="Выноска 2 6"/>
        <cdr:cNvSpPr/>
      </cdr:nvSpPr>
      <cdr:spPr bwMode="auto">
        <a:xfrm xmlns:a="http://schemas.openxmlformats.org/drawingml/2006/main">
          <a:off x="6048672" y="3600400"/>
          <a:ext cx="2880320" cy="1368152"/>
        </a:xfrm>
        <a:prstGeom xmlns:a="http://schemas.openxmlformats.org/drawingml/2006/main" prst="borderCallout2">
          <a:avLst>
            <a:gd name="adj1" fmla="val 68684"/>
            <a:gd name="adj2" fmla="val -2859"/>
            <a:gd name="adj3" fmla="val 85585"/>
            <a:gd name="adj4" fmla="val -11558"/>
            <a:gd name="adj5" fmla="val 57189"/>
            <a:gd name="adj6" fmla="val -38639"/>
          </a:avLst>
        </a:prstGeom>
        <a:solidFill xmlns:a="http://schemas.openxmlformats.org/drawingml/2006/main">
          <a:schemeClr val="accent5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algn="ctr"/>
          <a:r>
            <a:rPr lang="ru-RU" sz="2500" b="1" dirty="0">
              <a:solidFill>
                <a:schemeClr val="bg1"/>
              </a:solidFill>
            </a:rPr>
            <a:t>Налоговые доходы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bg1"/>
              </a:solidFill>
            </a:rPr>
            <a:t>17 654,7</a:t>
          </a:r>
          <a:r>
            <a:rPr lang="en-US" sz="2500" b="1" dirty="0">
              <a:solidFill>
                <a:schemeClr val="bg1"/>
              </a:solidFill>
            </a:rPr>
            <a:t> </a:t>
          </a:r>
          <a:r>
            <a:rPr lang="ru-RU" sz="2500" b="1" dirty="0">
              <a:solidFill>
                <a:schemeClr val="bg1"/>
              </a:solidFill>
            </a:rPr>
            <a:t>тыс. руб.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bg1"/>
              </a:solidFill>
            </a:rPr>
            <a:t>27%</a:t>
          </a:r>
        </a:p>
      </cdr:txBody>
    </cdr:sp>
  </cdr:relSizeAnchor>
  <cdr:relSizeAnchor xmlns:cdr="http://schemas.openxmlformats.org/drawingml/2006/chartDrawing">
    <cdr:from>
      <cdr:x>0.35659</cdr:x>
      <cdr:y>0.25992</cdr:y>
    </cdr:from>
    <cdr:to>
      <cdr:x>0.68217</cdr:x>
      <cdr:y>0.65664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12376" y="1368155"/>
          <a:ext cx="3024322" cy="2088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3000" b="1" dirty="0">
              <a:solidFill>
                <a:schemeClr val="bg1"/>
              </a:solidFill>
            </a:rPr>
            <a:t>ВСЕГО</a:t>
          </a:r>
        </a:p>
        <a:p xmlns:a="http://schemas.openxmlformats.org/drawingml/2006/main">
          <a:pPr algn="ctr"/>
          <a:r>
            <a:rPr lang="ru-RU" sz="3000" b="1" dirty="0">
              <a:solidFill>
                <a:schemeClr val="bg1"/>
              </a:solidFill>
            </a:rPr>
            <a:t>доходов</a:t>
          </a:r>
        </a:p>
        <a:p xmlns:a="http://schemas.openxmlformats.org/drawingml/2006/main">
          <a:pPr algn="ctr"/>
          <a:r>
            <a:rPr lang="ru-RU" sz="3000" b="1" dirty="0">
              <a:solidFill>
                <a:schemeClr val="bg1"/>
              </a:solidFill>
            </a:rPr>
            <a:t>65 687,5</a:t>
          </a:r>
        </a:p>
        <a:p xmlns:a="http://schemas.openxmlformats.org/drawingml/2006/main">
          <a:pPr algn="ctr"/>
          <a:r>
            <a:rPr lang="ru-RU" sz="3000" b="1" dirty="0">
              <a:solidFill>
                <a:schemeClr val="bg1"/>
              </a:solidFill>
            </a:rPr>
            <a:t>тыс. руб.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0.1039</cdr:x>
      <cdr:y>0.02998</cdr:y>
    </cdr:from>
    <cdr:to>
      <cdr:x>0.95633</cdr:x>
      <cdr:y>0.12932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5325" y="109538"/>
          <a:ext cx="5734050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0.23881</cdr:x>
      <cdr:y>0.12932</cdr:y>
    </cdr:from>
    <cdr:to>
      <cdr:x>0.37628</cdr:x>
      <cdr:y>0.39093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19250" y="4810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0.29339</cdr:x>
      <cdr:y>0.16628</cdr:y>
    </cdr:from>
    <cdr:to>
      <cdr:x>0.43158</cdr:x>
      <cdr:y>0.42836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81200" y="6143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547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9" tIns="45874" rIns="91749" bIns="4587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853" y="0"/>
            <a:ext cx="2972547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9" tIns="45874" rIns="91749" bIns="4587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B47B0A5-5325-44C6-92E7-AC71E31C704D}" type="datetime1">
              <a:rPr lang="ru-RU"/>
              <a:pPr>
                <a:defRPr/>
              </a:pPr>
              <a:t>13.02.2025</a:t>
            </a:fld>
            <a:endParaRPr lang="ru-RU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244"/>
            <a:ext cx="2972547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9" tIns="45874" rIns="91749" bIns="4587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853" y="9428244"/>
            <a:ext cx="2972547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9" tIns="45874" rIns="91749" bIns="458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281C5FE-5AAB-4C4B-B04A-F2A7427603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650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547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9" tIns="45874" rIns="91749" bIns="4587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3" y="0"/>
            <a:ext cx="2972547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9" tIns="45874" rIns="91749" bIns="4587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6A49A71-4710-4D9E-8F97-46B52C40DBF3}" type="datetime1">
              <a:rPr lang="ru-RU"/>
              <a:pPr>
                <a:defRPr/>
              </a:pPr>
              <a:t>13.02.2025</a:t>
            </a:fld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1363" y="744538"/>
            <a:ext cx="537686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0" y="4715711"/>
            <a:ext cx="5487041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9" tIns="45874" rIns="91749" bIns="458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244"/>
            <a:ext cx="2972547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9" tIns="45874" rIns="91749" bIns="4587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3" y="9428244"/>
            <a:ext cx="2972547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9" tIns="45874" rIns="91749" bIns="458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D1B381B-CCB6-49F7-8FDF-C6403C0FF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0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1B381B-CCB6-49F7-8FDF-C6403C0FF3DA}" type="slidenum">
              <a:rPr lang="ru-RU" smtClean="0"/>
              <a:pPr>
                <a:defRPr/>
              </a:pPr>
              <a:t>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719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90E2F-0918-4166-B4FB-606C8B8F7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54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225EF-439C-4D27-AEA5-5583F1482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72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B5420-22BA-4D02-A95B-FA954C4BA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568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90E2F-0918-4166-B4FB-606C8B8F7E5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781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15BC6-B36A-4842-A45E-F174EB374B5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340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E9BD9-EA6B-4193-A539-B4763A5E844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30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D86FD-8A0D-4F31-BE61-888CBFB8A96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25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EB615-873F-4C45-B523-033AAA388C9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749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EDFE7-7D5B-4BD1-A43B-6DCEACA6B8A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9800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85668-58FE-4EBB-98E3-DC8C3312465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23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CA1FB-DB25-4407-BEC5-F2453C58AF4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82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15BC6-B36A-4842-A45E-F174EB374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556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B69EF-9F1C-43BF-BD1B-48308A54266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880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225EF-439C-4D27-AEA5-5583F148275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797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B5420-22BA-4D02-A95B-FA954C4BA5F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21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E9BD9-EA6B-4193-A539-B4763A5E84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11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D86FD-8A0D-4F31-BE61-888CBFB8A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40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EB615-873F-4C45-B523-033AAA388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184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EDFE7-7D5B-4BD1-A43B-6DCEACA6B8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46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85668-58FE-4EBB-98E3-DC8C331246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78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CA1FB-DB25-4407-BEC5-F2453C58AF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098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B69EF-9F1C-43BF-BD1B-48308A5426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36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D0608AA-FD45-4667-B36E-B172EC57F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D0608AA-FD45-4667-B36E-B172EC57F1F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83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8640"/>
            <a:ext cx="9906000" cy="5229200"/>
          </a:xfrm>
        </p:spPr>
        <p:txBody>
          <a:bodyPr/>
          <a:lstStyle/>
          <a:p>
            <a:pPr eaLnBrk="1" hangingPunct="1"/>
            <a:r>
              <a:rPr lang="be-BY" b="1" dirty="0">
                <a:solidFill>
                  <a:srgbClr val="6600FF"/>
                </a:solidFill>
                <a:latin typeface="Times New Roman" pitchFamily="18" charset="0"/>
              </a:rPr>
              <a:t>Информация </a:t>
            </a:r>
            <a:br>
              <a:rPr lang="be-BY" b="1" dirty="0">
                <a:solidFill>
                  <a:srgbClr val="6600FF"/>
                </a:solidFill>
                <a:latin typeface="Times New Roman" pitchFamily="18" charset="0"/>
              </a:rPr>
            </a:br>
            <a:r>
              <a:rPr lang="be-BY" b="1" dirty="0">
                <a:solidFill>
                  <a:srgbClr val="6600FF"/>
                </a:solidFill>
                <a:latin typeface="Times New Roman" pitchFamily="18" charset="0"/>
              </a:rPr>
              <a:t>об исполнении бюджета </a:t>
            </a:r>
            <a:br>
              <a:rPr lang="be-BY" b="1" dirty="0">
                <a:solidFill>
                  <a:srgbClr val="6600FF"/>
                </a:solidFill>
                <a:latin typeface="Times New Roman" pitchFamily="18" charset="0"/>
              </a:rPr>
            </a:br>
            <a:r>
              <a:rPr lang="be-BY" b="1" dirty="0">
                <a:solidFill>
                  <a:srgbClr val="6600FF"/>
                </a:solidFill>
                <a:latin typeface="Times New Roman" pitchFamily="18" charset="0"/>
              </a:rPr>
              <a:t>Чаусского района </a:t>
            </a:r>
            <a:br>
              <a:rPr lang="be-BY" b="1" dirty="0">
                <a:solidFill>
                  <a:srgbClr val="6600FF"/>
                </a:solidFill>
                <a:latin typeface="Times New Roman" pitchFamily="18" charset="0"/>
              </a:rPr>
            </a:br>
            <a:r>
              <a:rPr lang="be-BY" b="1" dirty="0">
                <a:solidFill>
                  <a:srgbClr val="6600FF"/>
                </a:solidFill>
                <a:latin typeface="Times New Roman" pitchFamily="18" charset="0"/>
              </a:rPr>
              <a:t>за 12</a:t>
            </a:r>
            <a:r>
              <a:rPr lang="ru-RU" b="1" dirty="0">
                <a:solidFill>
                  <a:srgbClr val="6600FF"/>
                </a:solidFill>
                <a:latin typeface="Times New Roman" pitchFamily="18" charset="0"/>
              </a:rPr>
              <a:t> месяцев </a:t>
            </a:r>
            <a:r>
              <a:rPr lang="be-BY" b="1" dirty="0">
                <a:solidFill>
                  <a:srgbClr val="6600FF"/>
                </a:solidFill>
                <a:latin typeface="Times New Roman" pitchFamily="18" charset="0"/>
              </a:rPr>
              <a:t>202</a:t>
            </a:r>
            <a:r>
              <a:rPr lang="en-US" b="1" dirty="0">
                <a:solidFill>
                  <a:srgbClr val="6600FF"/>
                </a:solidFill>
                <a:latin typeface="Times New Roman" pitchFamily="18" charset="0"/>
              </a:rPr>
              <a:t>4</a:t>
            </a:r>
            <a:r>
              <a:rPr lang="be-BY" b="1" dirty="0">
                <a:solidFill>
                  <a:srgbClr val="6600FF"/>
                </a:solidFill>
                <a:latin typeface="Times New Roman" pitchFamily="18" charset="0"/>
              </a:rPr>
              <a:t> года</a:t>
            </a:r>
            <a:endParaRPr lang="ru-RU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072680" y="5085765"/>
            <a:ext cx="68976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ru-RU" sz="2800" dirty="0">
                <a:latin typeface="Times New Roman" pitchFamily="18" charset="0"/>
              </a:rPr>
              <a:t>Финансовый отдел </a:t>
            </a: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Чаусского райисполкома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4824303"/>
            <a:ext cx="100806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320">
              <a:srgbClr val="6AA9FF"/>
            </a:gs>
            <a:gs pos="0">
              <a:srgbClr val="CCCC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i="1" dirty="0"/>
              <a:t>Структура доходов бюджета Чаусского района </a:t>
            </a:r>
            <a:br>
              <a:rPr lang="ru-RU" sz="2500" b="1" i="1" dirty="0"/>
            </a:br>
            <a:r>
              <a:rPr lang="ru-RU" sz="2500" b="1" i="1" dirty="0"/>
              <a:t>за 12 месяцев 202</a:t>
            </a:r>
            <a:r>
              <a:rPr lang="en-US" sz="2500" b="1" i="1" dirty="0"/>
              <a:t>4</a:t>
            </a:r>
            <a:r>
              <a:rPr lang="ru-RU" sz="2500" b="1" i="1" dirty="0"/>
              <a:t> года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358545"/>
              </p:ext>
            </p:extLst>
          </p:nvPr>
        </p:nvGraphicFramePr>
        <p:xfrm>
          <a:off x="344488" y="1340768"/>
          <a:ext cx="9289031" cy="5263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976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4482469"/>
              </p:ext>
            </p:extLst>
          </p:nvPr>
        </p:nvGraphicFramePr>
        <p:xfrm>
          <a:off x="200472" y="1304924"/>
          <a:ext cx="9705528" cy="5436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521" y="476672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/>
              <a:t>Формирование собственных доходов за 12 месяцев 202</a:t>
            </a:r>
            <a:r>
              <a:rPr lang="en-US" sz="2000" b="1" i="1" dirty="0"/>
              <a:t>4</a:t>
            </a:r>
            <a:r>
              <a:rPr lang="ru-RU" sz="2000" b="1" i="1" dirty="0"/>
              <a:t> года, тыс. руб.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CAF6A70C-8BB7-435C-B587-5792D37622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161753"/>
              </p:ext>
            </p:extLst>
          </p:nvPr>
        </p:nvGraphicFramePr>
        <p:xfrm>
          <a:off x="632521" y="1304924"/>
          <a:ext cx="8568951" cy="4644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5910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81248">
              <a:srgbClr val="CCECFF"/>
            </a:gs>
            <a:gs pos="53348">
              <a:srgbClr val="66FFFF"/>
            </a:gs>
            <a:gs pos="32000">
              <a:srgbClr val="CCFFFF"/>
            </a:gs>
            <a:gs pos="68000">
              <a:srgbClr val="A9D1D4"/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ACC5B7EB-F808-4074-9B02-C87E4327F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426313"/>
              </p:ext>
            </p:extLst>
          </p:nvPr>
        </p:nvGraphicFramePr>
        <p:xfrm>
          <a:off x="704528" y="188640"/>
          <a:ext cx="8496944" cy="5435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812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000">
              <a:srgbClr val="CCFFFF"/>
            </a:gs>
            <a:gs pos="31000">
              <a:srgbClr val="99CCFF"/>
            </a:gs>
            <a:gs pos="0">
              <a:srgbClr val="CCECFF"/>
            </a:gs>
            <a:gs pos="98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DEFFA8D-1C5F-4AC6-A388-43E420241F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448922"/>
              </p:ext>
            </p:extLst>
          </p:nvPr>
        </p:nvGraphicFramePr>
        <p:xfrm>
          <a:off x="704528" y="548680"/>
          <a:ext cx="849694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4185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000">
              <a:srgbClr val="CCFFFF"/>
            </a:gs>
            <a:gs pos="31000">
              <a:srgbClr val="99CCFF"/>
            </a:gs>
            <a:gs pos="0">
              <a:srgbClr val="CCECFF"/>
            </a:gs>
            <a:gs pos="98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6656" y="62068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latin typeface="+mj-lt"/>
              </a:rPr>
              <a:t>Доходы от внебюджетной деятельности за 12</a:t>
            </a:r>
          </a:p>
          <a:p>
            <a:pPr algn="ctr"/>
            <a:r>
              <a:rPr lang="ru-RU" b="1" i="1" dirty="0">
                <a:latin typeface="+mj-lt"/>
              </a:rPr>
              <a:t> месяцев 202</a:t>
            </a:r>
            <a:r>
              <a:rPr lang="en-US" b="1" i="1" dirty="0">
                <a:latin typeface="+mj-lt"/>
              </a:rPr>
              <a:t>4</a:t>
            </a:r>
            <a:r>
              <a:rPr lang="ru-RU" b="1" i="1" dirty="0">
                <a:latin typeface="+mj-lt"/>
              </a:rPr>
              <a:t> года по отраслям бюджета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5A99BA6-38C2-43CD-8F99-56B6A2EF66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3365178"/>
              </p:ext>
            </p:extLst>
          </p:nvPr>
        </p:nvGraphicFramePr>
        <p:xfrm>
          <a:off x="272480" y="1223962"/>
          <a:ext cx="9995470" cy="441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422F51A9-75BF-4E5D-92DF-EDB578CDA1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852224"/>
              </p:ext>
            </p:extLst>
          </p:nvPr>
        </p:nvGraphicFramePr>
        <p:xfrm>
          <a:off x="344488" y="1223962"/>
          <a:ext cx="9433048" cy="4653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3737424"/>
      </p:ext>
    </p:extLst>
  </p:cSld>
  <p:clrMapOvr>
    <a:masterClrMapping/>
  </p:clrMapOvr>
</p:sld>
</file>

<file path=ppt/theme/theme1.xml><?xml version="1.0" encoding="utf-8"?>
<a:theme xmlns:a="http://schemas.openxmlformats.org/drawingml/2006/main" name="Исполнение бюджета за 2011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Исполнение бюджета за 2011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Исполнение бюджета за 2011</Template>
  <TotalTime>2967</TotalTime>
  <Words>137</Words>
  <Application>Microsoft Office PowerPoint</Application>
  <PresentationFormat>Лист A4 (210x297 мм)</PresentationFormat>
  <Paragraphs>49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Исполнение бюджета за 2011</vt:lpstr>
      <vt:lpstr>3_Исполнение бюджета за 2011</vt:lpstr>
      <vt:lpstr>Информация  об исполнении бюджета  Чаусского района  за 12 месяцев 2024 года</vt:lpstr>
      <vt:lpstr>Структура доходов бюджета Чаусского района  за 12 месяцев 2024 года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исполнении бюджета Могилевской области за 2011 год  и задачах на  2012 год</dc:title>
  <dc:creator>Баранова Светлана</dc:creator>
  <cp:lastModifiedBy>Белохонова Екатерина Анатольевна</cp:lastModifiedBy>
  <cp:revision>368</cp:revision>
  <cp:lastPrinted>2024-10-09T05:30:50Z</cp:lastPrinted>
  <dcterms:created xsi:type="dcterms:W3CDTF">2013-10-15T07:30:06Z</dcterms:created>
  <dcterms:modified xsi:type="dcterms:W3CDTF">2025-02-13T08:49:14Z</dcterms:modified>
</cp:coreProperties>
</file>