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1120" r:id="rId2"/>
    <p:sldId id="1123" r:id="rId3"/>
    <p:sldId id="1126" r:id="rId4"/>
    <p:sldId id="1127" r:id="rId5"/>
    <p:sldId id="1129" r:id="rId6"/>
    <p:sldId id="1128" r:id="rId7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680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userDrawn="1">
          <p15:clr>
            <a:srgbClr val="A4A3A4"/>
          </p15:clr>
        </p15:guide>
        <p15:guide id="5" orient="horz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я Андреевна Чепик" initials="МАЧ" lastIdx="1" clrIdx="0">
    <p:extLst>
      <p:ext uri="{19B8F6BF-5375-455C-9EA6-DF929625EA0E}">
        <p15:presenceInfo xmlns:p15="http://schemas.microsoft.com/office/powerpoint/2012/main" userId="S-1-5-21-1030390774-4140316568-3699611659-19151" providerId="AD"/>
      </p:ext>
    </p:extLst>
  </p:cmAuthor>
  <p:cmAuthor id="2" name="Кунцевич Ирина Васильевна" initials="КИВ" lastIdx="1" clrIdx="1">
    <p:extLst>
      <p:ext uri="{19B8F6BF-5375-455C-9EA6-DF929625EA0E}">
        <p15:presenceInfo xmlns:p15="http://schemas.microsoft.com/office/powerpoint/2012/main" userId="S-1-5-21-1030390774-4140316568-3699611659-178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C70F"/>
    <a:srgbClr val="87AC48"/>
    <a:srgbClr val="34802A"/>
    <a:srgbClr val="2F7B26"/>
    <a:srgbClr val="4A4A48"/>
    <a:srgbClr val="B2C800"/>
    <a:srgbClr val="FAB42A"/>
    <a:srgbClr val="009FB1"/>
    <a:srgbClr val="5FC3F2"/>
    <a:srgbClr val="2E7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94138" autoAdjust="0"/>
  </p:normalViewPr>
  <p:slideViewPr>
    <p:cSldViewPr snapToGrid="0">
      <p:cViewPr varScale="1">
        <p:scale>
          <a:sx n="81" d="100"/>
          <a:sy n="81" d="100"/>
        </p:scale>
        <p:origin x="768" y="58"/>
      </p:cViewPr>
      <p:guideLst>
        <p:guide pos="7680"/>
        <p:guide orient="horz" pos="4320"/>
        <p:guide/>
        <p:guide orient="horz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8637"/>
    </p:cViewPr>
  </p:sorterViewPr>
  <p:notesViewPr>
    <p:cSldViewPr snapToGrid="0">
      <p:cViewPr varScale="1">
        <p:scale>
          <a:sx n="59" d="100"/>
          <a:sy n="59" d="100"/>
        </p:scale>
        <p:origin x="216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7884FD4-2731-43B1-B5F5-5A6FEADAD6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"/>
            <a:ext cx="2950475" cy="498773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A76E0F-6665-4EB9-8015-9D6D3142D4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3"/>
            <a:ext cx="2950475" cy="498773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r">
              <a:defRPr sz="1200"/>
            </a:lvl1pPr>
          </a:lstStyle>
          <a:p>
            <a:fld id="{53C20688-7344-4F47-AB68-1D7A3B4D7138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9EEECC-6EC5-4916-8FEA-8D2BEFBBE9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7"/>
            <a:ext cx="2950475" cy="498772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4AD1FE-98F3-4DC9-BC58-532D6E3AFB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7"/>
            <a:ext cx="2950475" cy="498772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r">
              <a:defRPr sz="1200"/>
            </a:lvl1pPr>
          </a:lstStyle>
          <a:p>
            <a:fld id="{80F9D0CC-DC0D-42D6-9260-7CC98666C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27678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31" userDrawn="1">
          <p15:clr>
            <a:srgbClr val="F26B43"/>
          </p15:clr>
        </p15:guide>
        <p15:guide id="2" pos="2145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50475" cy="498773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3"/>
            <a:ext cx="2950475" cy="498773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r">
              <a:defRPr sz="1200"/>
            </a:lvl1pPr>
          </a:lstStyle>
          <a:p>
            <a:fld id="{30BA4FD9-D78B-4876-9972-93EA0CCC1D5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7" rIns="91415" bIns="4570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3"/>
            <a:ext cx="5447030" cy="3914239"/>
          </a:xfrm>
          <a:prstGeom prst="rect">
            <a:avLst/>
          </a:prstGeom>
        </p:spPr>
        <p:txBody>
          <a:bodyPr vert="horz" lIns="91415" tIns="45707" rIns="91415" bIns="4570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7"/>
            <a:ext cx="2950475" cy="498772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7"/>
            <a:ext cx="2950475" cy="498772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r">
              <a:defRPr sz="1200"/>
            </a:lvl1pPr>
          </a:lstStyle>
          <a:p>
            <a:fld id="{6CA2D108-47F5-4EC9-9B7D-E61A2219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270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FACD2-2435-31FB-2F2A-2222D9BC9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548F88A-B4CF-7137-F966-3CF780C591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FF9DFFB-D807-CECD-4938-C30375BA78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DC2BFE-4A88-2C78-2B56-CBD9337D77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441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F48F6-B8A7-1F42-6886-0EB1864C5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9C6D828-D468-D708-3533-EE7D3B6AA3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EF38522-2DDF-ACFE-D605-464EBBA010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0C6660-B479-57E1-31D0-E9986E371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252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BF65E-9833-BC3A-375F-3104D78F4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1E7C5B9-C690-9807-D57D-BA00D205CE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41F06A7-5ADA-F44D-5A80-F1257F11DA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B2B31D-D86E-EAC8-04B8-0C6C53FFE2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294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934BC-B4A6-0D54-C9CF-026B0CD58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609240-0702-C9AB-DB5B-EA7C5070D9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DE4FDC-D7BD-98C4-BFFC-87E0AA3D4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34940C-EF97-E2A6-6402-BE61F598D5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935266-9A55-2E0B-1587-6CBB5794D2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2A053-9E28-4D4C-B446-3C2814735B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1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4">
            <a:extLst>
              <a:ext uri="{FF2B5EF4-FFF2-40B4-BE49-F238E27FC236}">
                <a16:creationId xmlns:a16="http://schemas.microsoft.com/office/drawing/2014/main" id="{DD50784A-8247-4CFA-B5AE-62C819356E14}"/>
              </a:ext>
            </a:extLst>
          </p:cNvPr>
          <p:cNvSpPr/>
          <p:nvPr userDrawn="1"/>
        </p:nvSpPr>
        <p:spPr>
          <a:xfrm rot="5400000">
            <a:off x="7804306" y="-95855"/>
            <a:ext cx="4290312" cy="4482022"/>
          </a:xfrm>
          <a:custGeom>
            <a:avLst/>
            <a:gdLst>
              <a:gd name="connsiteX0" fmla="*/ 0 w 4290312"/>
              <a:gd name="connsiteY0" fmla="*/ 4445166 h 4482022"/>
              <a:gd name="connsiteX1" fmla="*/ 0 w 4290312"/>
              <a:gd name="connsiteY1" fmla="*/ 0 h 4482022"/>
              <a:gd name="connsiteX2" fmla="*/ 4221879 w 4290312"/>
              <a:gd name="connsiteY2" fmla="*/ 0 h 4482022"/>
              <a:gd name="connsiteX3" fmla="*/ 4246895 w 4290312"/>
              <a:gd name="connsiteY3" fmla="*/ 140082 h 4482022"/>
              <a:gd name="connsiteX4" fmla="*/ 4290312 w 4290312"/>
              <a:gd name="connsiteY4" fmla="*/ 713926 h 4482022"/>
              <a:gd name="connsiteX5" fmla="*/ 522216 w 4290312"/>
              <a:gd name="connsiteY5" fmla="*/ 4482022 h 4482022"/>
              <a:gd name="connsiteX6" fmla="*/ 136950 w 4290312"/>
              <a:gd name="connsiteY6" fmla="*/ 4462568 h 448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2" h="448202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30000"/>
                </a:schemeClr>
              </a:gs>
              <a:gs pos="83000">
                <a:schemeClr val="accent3">
                  <a:alpha val="73000"/>
                </a:schemeClr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12" name="Полилиния 34">
            <a:extLst>
              <a:ext uri="{FF2B5EF4-FFF2-40B4-BE49-F238E27FC236}">
                <a16:creationId xmlns:a16="http://schemas.microsoft.com/office/drawing/2014/main" id="{E168CA1A-1B07-4388-8AF5-C69136B3CD21}"/>
              </a:ext>
            </a:extLst>
          </p:cNvPr>
          <p:cNvSpPr/>
          <p:nvPr userDrawn="1"/>
        </p:nvSpPr>
        <p:spPr>
          <a:xfrm flipH="1">
            <a:off x="-2" y="2162939"/>
            <a:ext cx="4614553" cy="4698421"/>
          </a:xfrm>
          <a:custGeom>
            <a:avLst/>
            <a:gdLst>
              <a:gd name="connsiteX0" fmla="*/ 6248719 w 6248719"/>
              <a:gd name="connsiteY0" fmla="*/ 0 h 6362288"/>
              <a:gd name="connsiteX1" fmla="*/ 6248719 w 6248719"/>
              <a:gd name="connsiteY1" fmla="*/ 6362288 h 6362288"/>
              <a:gd name="connsiteX2" fmla="*/ 0 w 6248719"/>
              <a:gd name="connsiteY2" fmla="*/ 6362288 h 6362288"/>
              <a:gd name="connsiteX3" fmla="*/ 6037680 w 6248719"/>
              <a:gd name="connsiteY3" fmla="*/ 5337 h 63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19" h="6362288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2000"/>
                </a:schemeClr>
              </a:gs>
              <a:gs pos="83000">
                <a:schemeClr val="accent3"/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80D8C2-7AAF-4FA0-957A-2948D4330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12" y="1103505"/>
            <a:ext cx="6771723" cy="718151"/>
          </a:xfrm>
          <a:prstGeom prst="rect">
            <a:avLst/>
          </a:prstGeom>
        </p:spPr>
      </p:pic>
      <p:sp>
        <p:nvSpPr>
          <p:cNvPr id="9" name="Рисунок 8">
            <a:extLst>
              <a:ext uri="{FF2B5EF4-FFF2-40B4-BE49-F238E27FC236}">
                <a16:creationId xmlns:a16="http://schemas.microsoft.com/office/drawing/2014/main" id="{AB06AE15-2EAA-4D77-AFC1-56323DCF10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8267" y="1800225"/>
            <a:ext cx="6731183" cy="3954271"/>
          </a:xfrm>
          <a:prstGeom prst="roundRect">
            <a:avLst>
              <a:gd name="adj" fmla="val 28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76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2669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377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74">
            <a:extLst>
              <a:ext uri="{FF2B5EF4-FFF2-40B4-BE49-F238E27FC236}">
                <a16:creationId xmlns:a16="http://schemas.microsoft.com/office/drawing/2014/main" id="{C4DFF94C-E145-478A-8203-B269E81912C7}"/>
              </a:ext>
            </a:extLst>
          </p:cNvPr>
          <p:cNvSpPr/>
          <p:nvPr userDrawn="1"/>
        </p:nvSpPr>
        <p:spPr>
          <a:xfrm>
            <a:off x="-4624347" y="-1321300"/>
            <a:ext cx="10207543" cy="10207538"/>
          </a:xfrm>
          <a:prstGeom prst="ellipse">
            <a:avLst/>
          </a:pr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ru-RU" sz="450" b="1" kern="0" dirty="0" err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37155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A2B306E-0650-4283-89A9-0E227DF5C6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9468" y="953950"/>
            <a:ext cx="9148043" cy="6076437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E443D3-C989-420C-939B-BB36148DB9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631" y="1966913"/>
            <a:ext cx="5941218" cy="3550443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53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>
            <a:extLst>
              <a:ext uri="{FF2B5EF4-FFF2-40B4-BE49-F238E27FC236}">
                <a16:creationId xmlns:a16="http://schemas.microsoft.com/office/drawing/2014/main" id="{4757B6DF-076E-361C-332D-A0EB864637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808195" y="-1577499"/>
            <a:ext cx="10012998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488" y="337155"/>
            <a:ext cx="422251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426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74">
            <a:extLst>
              <a:ext uri="{FF2B5EF4-FFF2-40B4-BE49-F238E27FC236}">
                <a16:creationId xmlns:a16="http://schemas.microsoft.com/office/drawing/2014/main" id="{C4DFF94C-E145-478A-8203-B269E81912C7}"/>
              </a:ext>
            </a:extLst>
          </p:cNvPr>
          <p:cNvSpPr/>
          <p:nvPr userDrawn="1"/>
        </p:nvSpPr>
        <p:spPr>
          <a:xfrm>
            <a:off x="5751038" y="-1321300"/>
            <a:ext cx="10207543" cy="10207538"/>
          </a:xfrm>
          <a:prstGeom prst="ellipse">
            <a:avLst/>
          </a:pr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ru-RU" sz="450" b="1" kern="0" dirty="0" err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37155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A2B306E-0650-4283-89A9-0E227DF5C6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557" y="953950"/>
            <a:ext cx="9148043" cy="6076437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E443D3-C989-420C-939B-BB36148DB9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10656" y="1966913"/>
            <a:ext cx="5941218" cy="3550443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522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>
            <a:extLst>
              <a:ext uri="{FF2B5EF4-FFF2-40B4-BE49-F238E27FC236}">
                <a16:creationId xmlns:a16="http://schemas.microsoft.com/office/drawing/2014/main" id="{6D9ED8E7-9D83-A48E-E146-0DD50B3F2F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16699" y="-1577499"/>
            <a:ext cx="10012998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37155"/>
            <a:ext cx="4075135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929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:a16="http://schemas.microsoft.com/office/drawing/2014/main" id="{136B3A4F-4D8A-40B4-95C9-5200B96EE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217" y="-522"/>
            <a:ext cx="12192000" cy="360679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5142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36349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52BC11CD-18BC-40A5-9A7C-35E852AE3B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9651" y="79880"/>
            <a:ext cx="1833168" cy="9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7093EDD3-4480-4049-A82A-D4049AC311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1383" y="1724743"/>
            <a:ext cx="2386800" cy="23868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FC1E6A4A-E2C0-4D63-BE71-37308DE756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6863" y="1724743"/>
            <a:ext cx="2386800" cy="23868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94FFDAA4-2EF4-4DE6-9E1D-73216D1651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12344" y="1724743"/>
            <a:ext cx="2386800" cy="23868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04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Рисунок 82">
            <a:extLst>
              <a:ext uri="{FF2B5EF4-FFF2-40B4-BE49-F238E27FC236}">
                <a16:creationId xmlns:a16="http://schemas.microsoft.com/office/drawing/2014/main" id="{1E60C6E6-E49D-4E31-82A2-A999DF68C8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86713" y="4576763"/>
            <a:ext cx="3110590" cy="2333625"/>
          </a:xfrm>
          <a:prstGeom prst="roundRect">
            <a:avLst>
              <a:gd name="adj" fmla="val 1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75E5B588-7114-4246-AAB0-258581938DB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3846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" name="Рисунок 73">
            <a:extLst>
              <a:ext uri="{FF2B5EF4-FFF2-40B4-BE49-F238E27FC236}">
                <a16:creationId xmlns:a16="http://schemas.microsoft.com/office/drawing/2014/main" id="{F818671B-5820-427D-AF49-A5299E9923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2388" y="3607594"/>
            <a:ext cx="4557712" cy="284559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83" name="Рисунок 82">
            <a:extLst>
              <a:ext uri="{FF2B5EF4-FFF2-40B4-BE49-F238E27FC236}">
                <a16:creationId xmlns:a16="http://schemas.microsoft.com/office/drawing/2014/main" id="{8D781D7D-BA30-4009-B3C4-207BBDFD0A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78842" y="4341203"/>
            <a:ext cx="2321595" cy="3102585"/>
          </a:xfrm>
          <a:prstGeom prst="roundRect">
            <a:avLst>
              <a:gd name="adj" fmla="val 1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18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объект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75E5B588-7114-4246-AAB0-258581938DB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3846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DD5E299-FA48-80FC-2F7B-26944CEDFA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89501" y="3537087"/>
            <a:ext cx="10012998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260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bg>
      <p:bgPr>
        <a:gradFill>
          <a:gsLst>
            <a:gs pos="100000">
              <a:srgbClr val="85888B"/>
            </a:gs>
            <a:gs pos="0">
              <a:srgbClr val="4D4D4F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97061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gradFill>
          <a:gsLst>
            <a:gs pos="0">
              <a:srgbClr val="8BC34A"/>
            </a:gs>
            <a:gs pos="100000">
              <a:srgbClr val="48753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4">
            <a:extLst>
              <a:ext uri="{FF2B5EF4-FFF2-40B4-BE49-F238E27FC236}">
                <a16:creationId xmlns:a16="http://schemas.microsoft.com/office/drawing/2014/main" id="{DD50784A-8247-4CFA-B5AE-62C819356E14}"/>
              </a:ext>
            </a:extLst>
          </p:cNvPr>
          <p:cNvSpPr/>
          <p:nvPr userDrawn="1"/>
        </p:nvSpPr>
        <p:spPr>
          <a:xfrm rot="5400000">
            <a:off x="7804306" y="-95855"/>
            <a:ext cx="4290312" cy="4482022"/>
          </a:xfrm>
          <a:custGeom>
            <a:avLst/>
            <a:gdLst>
              <a:gd name="connsiteX0" fmla="*/ 0 w 4290312"/>
              <a:gd name="connsiteY0" fmla="*/ 4445166 h 4482022"/>
              <a:gd name="connsiteX1" fmla="*/ 0 w 4290312"/>
              <a:gd name="connsiteY1" fmla="*/ 0 h 4482022"/>
              <a:gd name="connsiteX2" fmla="*/ 4221879 w 4290312"/>
              <a:gd name="connsiteY2" fmla="*/ 0 h 4482022"/>
              <a:gd name="connsiteX3" fmla="*/ 4246895 w 4290312"/>
              <a:gd name="connsiteY3" fmla="*/ 140082 h 4482022"/>
              <a:gd name="connsiteX4" fmla="*/ 4290312 w 4290312"/>
              <a:gd name="connsiteY4" fmla="*/ 713926 h 4482022"/>
              <a:gd name="connsiteX5" fmla="*/ 522216 w 4290312"/>
              <a:gd name="connsiteY5" fmla="*/ 4482022 h 4482022"/>
              <a:gd name="connsiteX6" fmla="*/ 136950 w 4290312"/>
              <a:gd name="connsiteY6" fmla="*/ 4462568 h 448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2" h="448202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 flip="none" rotWithShape="1">
            <a:gsLst>
              <a:gs pos="0">
                <a:srgbClr val="8BC34A"/>
              </a:gs>
              <a:gs pos="83000">
                <a:srgbClr val="487538"/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12" name="Полилиния 34">
            <a:extLst>
              <a:ext uri="{FF2B5EF4-FFF2-40B4-BE49-F238E27FC236}">
                <a16:creationId xmlns:a16="http://schemas.microsoft.com/office/drawing/2014/main" id="{E168CA1A-1B07-4388-8AF5-C69136B3CD21}"/>
              </a:ext>
            </a:extLst>
          </p:cNvPr>
          <p:cNvSpPr/>
          <p:nvPr userDrawn="1"/>
        </p:nvSpPr>
        <p:spPr>
          <a:xfrm flipH="1">
            <a:off x="-2" y="2162939"/>
            <a:ext cx="4614553" cy="4698421"/>
          </a:xfrm>
          <a:custGeom>
            <a:avLst/>
            <a:gdLst>
              <a:gd name="connsiteX0" fmla="*/ 6248719 w 6248719"/>
              <a:gd name="connsiteY0" fmla="*/ 0 h 6362288"/>
              <a:gd name="connsiteX1" fmla="*/ 6248719 w 6248719"/>
              <a:gd name="connsiteY1" fmla="*/ 6362288 h 6362288"/>
              <a:gd name="connsiteX2" fmla="*/ 0 w 6248719"/>
              <a:gd name="connsiteY2" fmla="*/ 6362288 h 6362288"/>
              <a:gd name="connsiteX3" fmla="*/ 6037680 w 6248719"/>
              <a:gd name="connsiteY3" fmla="*/ 5337 h 63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19" h="6362288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2000"/>
                </a:schemeClr>
              </a:gs>
              <a:gs pos="83000">
                <a:schemeClr val="accent3"/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F36E499-E3F2-1B38-C3B5-5E3901F910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368357" y="-1577499"/>
            <a:ext cx="10012998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360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bg>
      <p:bgPr>
        <a:gradFill>
          <a:gsLst>
            <a:gs pos="100000">
              <a:srgbClr val="8BC34A"/>
            </a:gs>
            <a:gs pos="0">
              <a:srgbClr val="487538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172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9">
            <a:extLst>
              <a:ext uri="{FF2B5EF4-FFF2-40B4-BE49-F238E27FC236}">
                <a16:creationId xmlns:a16="http://schemas.microsoft.com/office/drawing/2014/main" id="{4B6D3DEB-7D50-4F8B-A4EB-8B8DACAA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2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82728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4">
            <a:extLst>
              <a:ext uri="{FF2B5EF4-FFF2-40B4-BE49-F238E27FC236}">
                <a16:creationId xmlns:a16="http://schemas.microsoft.com/office/drawing/2014/main" id="{58A60FB7-5C04-64C3-CE5A-22E3CCDD544E}"/>
              </a:ext>
            </a:extLst>
          </p:cNvPr>
          <p:cNvSpPr/>
          <p:nvPr userDrawn="1"/>
        </p:nvSpPr>
        <p:spPr>
          <a:xfrm rot="5400000">
            <a:off x="7804306" y="-95855"/>
            <a:ext cx="4290312" cy="4482022"/>
          </a:xfrm>
          <a:custGeom>
            <a:avLst/>
            <a:gdLst>
              <a:gd name="connsiteX0" fmla="*/ 0 w 4290312"/>
              <a:gd name="connsiteY0" fmla="*/ 4445166 h 4482022"/>
              <a:gd name="connsiteX1" fmla="*/ 0 w 4290312"/>
              <a:gd name="connsiteY1" fmla="*/ 0 h 4482022"/>
              <a:gd name="connsiteX2" fmla="*/ 4221879 w 4290312"/>
              <a:gd name="connsiteY2" fmla="*/ 0 h 4482022"/>
              <a:gd name="connsiteX3" fmla="*/ 4246895 w 4290312"/>
              <a:gd name="connsiteY3" fmla="*/ 140082 h 4482022"/>
              <a:gd name="connsiteX4" fmla="*/ 4290312 w 4290312"/>
              <a:gd name="connsiteY4" fmla="*/ 713926 h 4482022"/>
              <a:gd name="connsiteX5" fmla="*/ 522216 w 4290312"/>
              <a:gd name="connsiteY5" fmla="*/ 4482022 h 4482022"/>
              <a:gd name="connsiteX6" fmla="*/ 136950 w 4290312"/>
              <a:gd name="connsiteY6" fmla="*/ 4462568 h 448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2" h="448202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30000"/>
                </a:schemeClr>
              </a:gs>
              <a:gs pos="83000">
                <a:schemeClr val="accent3">
                  <a:alpha val="73000"/>
                </a:schemeClr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3" name="Полилиния 34">
            <a:extLst>
              <a:ext uri="{FF2B5EF4-FFF2-40B4-BE49-F238E27FC236}">
                <a16:creationId xmlns:a16="http://schemas.microsoft.com/office/drawing/2014/main" id="{0CD00261-F199-D622-8EBA-8B280205C8F5}"/>
              </a:ext>
            </a:extLst>
          </p:cNvPr>
          <p:cNvSpPr/>
          <p:nvPr userDrawn="1"/>
        </p:nvSpPr>
        <p:spPr>
          <a:xfrm flipH="1">
            <a:off x="-2" y="2162939"/>
            <a:ext cx="4614553" cy="4698421"/>
          </a:xfrm>
          <a:custGeom>
            <a:avLst/>
            <a:gdLst>
              <a:gd name="connsiteX0" fmla="*/ 6248719 w 6248719"/>
              <a:gd name="connsiteY0" fmla="*/ 0 h 6362288"/>
              <a:gd name="connsiteX1" fmla="*/ 6248719 w 6248719"/>
              <a:gd name="connsiteY1" fmla="*/ 6362288 h 6362288"/>
              <a:gd name="connsiteX2" fmla="*/ 0 w 6248719"/>
              <a:gd name="connsiteY2" fmla="*/ 6362288 h 6362288"/>
              <a:gd name="connsiteX3" fmla="*/ 6037680 w 6248719"/>
              <a:gd name="connsiteY3" fmla="*/ 5337 h 63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19" h="6362288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2000"/>
                </a:schemeClr>
              </a:gs>
              <a:gs pos="83000">
                <a:schemeClr val="accent3"/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3264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1106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23" name="Рисунок 18">
            <a:extLst>
              <a:ext uri="{FF2B5EF4-FFF2-40B4-BE49-F238E27FC236}">
                <a16:creationId xmlns:a16="http://schemas.microsoft.com/office/drawing/2014/main" id="{0EE28773-79A8-4AB3-91D2-1F9A1FB5F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1" y="2389238"/>
            <a:ext cx="1917975" cy="245394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24" name="Рисунок 18">
            <a:extLst>
              <a:ext uri="{FF2B5EF4-FFF2-40B4-BE49-F238E27FC236}">
                <a16:creationId xmlns:a16="http://schemas.microsoft.com/office/drawing/2014/main" id="{4C715CF0-7A52-4ABA-8699-CA2F04E82A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24890" y="1187120"/>
            <a:ext cx="1836002" cy="156863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25" name="Рисунок 18">
            <a:extLst>
              <a:ext uri="{FF2B5EF4-FFF2-40B4-BE49-F238E27FC236}">
                <a16:creationId xmlns:a16="http://schemas.microsoft.com/office/drawing/2014/main" id="{94B18A68-98C1-4A6B-A32E-8FBD12F11E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24890" y="4154366"/>
            <a:ext cx="1836002" cy="167945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26" name="Рисунок 18">
            <a:extLst>
              <a:ext uri="{FF2B5EF4-FFF2-40B4-BE49-F238E27FC236}">
                <a16:creationId xmlns:a16="http://schemas.microsoft.com/office/drawing/2014/main" id="{122664B7-6C22-4693-A486-A386135C0A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92455" y="2505553"/>
            <a:ext cx="2250364" cy="184689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pic>
        <p:nvPicPr>
          <p:cNvPr id="15" name="Picture 2" descr="https://brrb.by/local/images/logo-ru.png">
            <a:extLst>
              <a:ext uri="{FF2B5EF4-FFF2-40B4-BE49-F238E27FC236}">
                <a16:creationId xmlns:a16="http://schemas.microsoft.com/office/drawing/2014/main" id="{FAC0905D-1D17-4F63-8675-6EAA57E4F4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0" y="360000"/>
            <a:ext cx="18192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624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1106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6" name="Рисунок 73">
            <a:extLst>
              <a:ext uri="{FF2B5EF4-FFF2-40B4-BE49-F238E27FC236}">
                <a16:creationId xmlns:a16="http://schemas.microsoft.com/office/drawing/2014/main" id="{70087263-42A7-4590-BAC8-05B3B56A91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13735" y="1952625"/>
            <a:ext cx="5858827" cy="367426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715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1106"/>
            <a:ext cx="1140987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6" name="Рисунок 73">
            <a:extLst>
              <a:ext uri="{FF2B5EF4-FFF2-40B4-BE49-F238E27FC236}">
                <a16:creationId xmlns:a16="http://schemas.microsoft.com/office/drawing/2014/main" id="{70087263-42A7-4590-BAC8-05B3B56A91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144" y="1666815"/>
            <a:ext cx="5867669" cy="367426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46A411-C217-426B-8DFC-6926599D0F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455" y="1155244"/>
            <a:ext cx="3574720" cy="357472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 lang="ru-RU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306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2BC11CD-18BC-40A5-9A7C-35E852AE3B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0797" y="79880"/>
            <a:ext cx="1833168" cy="9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1106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6" name="Rectangle 193">
            <a:extLst>
              <a:ext uri="{FF2B5EF4-FFF2-40B4-BE49-F238E27FC236}">
                <a16:creationId xmlns:a16="http://schemas.microsoft.com/office/drawing/2014/main" id="{4A1744A1-E9BA-46DB-AE1E-F9901F701D85}"/>
              </a:ext>
            </a:extLst>
          </p:cNvPr>
          <p:cNvSpPr/>
          <p:nvPr userDrawn="1"/>
        </p:nvSpPr>
        <p:spPr>
          <a:xfrm>
            <a:off x="5969000" y="-50800"/>
            <a:ext cx="6299200" cy="6953034"/>
          </a:xfrm>
          <a:custGeom>
            <a:avLst/>
            <a:gdLst>
              <a:gd name="connsiteX0" fmla="*/ 719382 w 6616700"/>
              <a:gd name="connsiteY0" fmla="*/ 0 h 4316203"/>
              <a:gd name="connsiteX1" fmla="*/ 5897318 w 6616700"/>
              <a:gd name="connsiteY1" fmla="*/ 0 h 4316203"/>
              <a:gd name="connsiteX2" fmla="*/ 6616700 w 6616700"/>
              <a:gd name="connsiteY2" fmla="*/ 719382 h 4316203"/>
              <a:gd name="connsiteX3" fmla="*/ 6616700 w 6616700"/>
              <a:gd name="connsiteY3" fmla="*/ 4316203 h 4316203"/>
              <a:gd name="connsiteX4" fmla="*/ 6616700 w 6616700"/>
              <a:gd name="connsiteY4" fmla="*/ 4316203 h 4316203"/>
              <a:gd name="connsiteX5" fmla="*/ 0 w 6616700"/>
              <a:gd name="connsiteY5" fmla="*/ 4316203 h 4316203"/>
              <a:gd name="connsiteX6" fmla="*/ 0 w 6616700"/>
              <a:gd name="connsiteY6" fmla="*/ 4316203 h 4316203"/>
              <a:gd name="connsiteX7" fmla="*/ 0 w 6616700"/>
              <a:gd name="connsiteY7" fmla="*/ 719382 h 4316203"/>
              <a:gd name="connsiteX8" fmla="*/ 719382 w 6616700"/>
              <a:gd name="connsiteY8" fmla="*/ 0 h 43162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0 w 6688382"/>
              <a:gd name="connsiteY7" fmla="*/ 4300782 h 7897603"/>
              <a:gd name="connsiteX8" fmla="*/ 6688382 w 6688382"/>
              <a:gd name="connsiteY8" fmla="*/ 0 h 78976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4940300 w 6688382"/>
              <a:gd name="connsiteY7" fmla="*/ 3564182 h 7897603"/>
              <a:gd name="connsiteX8" fmla="*/ 6688382 w 6688382"/>
              <a:gd name="connsiteY8" fmla="*/ 0 h 78976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4102100 w 6688382"/>
              <a:gd name="connsiteY7" fmla="*/ 3805482 h 7897603"/>
              <a:gd name="connsiteX8" fmla="*/ 6688382 w 6688382"/>
              <a:gd name="connsiteY8" fmla="*/ 0 h 7897603"/>
              <a:gd name="connsiteX0" fmla="*/ 5964482 w 6616700"/>
              <a:gd name="connsiteY0" fmla="*/ 0 h 7923003"/>
              <a:gd name="connsiteX1" fmla="*/ 5897318 w 6616700"/>
              <a:gd name="connsiteY1" fmla="*/ 3606800 h 7923003"/>
              <a:gd name="connsiteX2" fmla="*/ 6616700 w 6616700"/>
              <a:gd name="connsiteY2" fmla="*/ 4326182 h 7923003"/>
              <a:gd name="connsiteX3" fmla="*/ 6616700 w 6616700"/>
              <a:gd name="connsiteY3" fmla="*/ 7923003 h 7923003"/>
              <a:gd name="connsiteX4" fmla="*/ 6616700 w 6616700"/>
              <a:gd name="connsiteY4" fmla="*/ 7923003 h 7923003"/>
              <a:gd name="connsiteX5" fmla="*/ 0 w 6616700"/>
              <a:gd name="connsiteY5" fmla="*/ 7923003 h 7923003"/>
              <a:gd name="connsiteX6" fmla="*/ 0 w 6616700"/>
              <a:gd name="connsiteY6" fmla="*/ 7923003 h 7923003"/>
              <a:gd name="connsiteX7" fmla="*/ 4102100 w 6616700"/>
              <a:gd name="connsiteY7" fmla="*/ 3830882 h 7923003"/>
              <a:gd name="connsiteX8" fmla="*/ 5964482 w 6616700"/>
              <a:gd name="connsiteY8" fmla="*/ 0 h 7923003"/>
              <a:gd name="connsiteX0" fmla="*/ 5964482 w 6621218"/>
              <a:gd name="connsiteY0" fmla="*/ 0 h 7923003"/>
              <a:gd name="connsiteX1" fmla="*/ 6621218 w 6621218"/>
              <a:gd name="connsiteY1" fmla="*/ 0 h 7923003"/>
              <a:gd name="connsiteX2" fmla="*/ 6616700 w 6621218"/>
              <a:gd name="connsiteY2" fmla="*/ 4326182 h 7923003"/>
              <a:gd name="connsiteX3" fmla="*/ 6616700 w 6621218"/>
              <a:gd name="connsiteY3" fmla="*/ 7923003 h 7923003"/>
              <a:gd name="connsiteX4" fmla="*/ 6616700 w 6621218"/>
              <a:gd name="connsiteY4" fmla="*/ 7923003 h 7923003"/>
              <a:gd name="connsiteX5" fmla="*/ 0 w 6621218"/>
              <a:gd name="connsiteY5" fmla="*/ 7923003 h 7923003"/>
              <a:gd name="connsiteX6" fmla="*/ 0 w 6621218"/>
              <a:gd name="connsiteY6" fmla="*/ 7923003 h 7923003"/>
              <a:gd name="connsiteX7" fmla="*/ 4102100 w 6621218"/>
              <a:gd name="connsiteY7" fmla="*/ 3830882 h 7923003"/>
              <a:gd name="connsiteX8" fmla="*/ 5964482 w 6621218"/>
              <a:gd name="connsiteY8" fmla="*/ 0 h 7923003"/>
              <a:gd name="connsiteX0" fmla="*/ 6046594 w 6621218"/>
              <a:gd name="connsiteY0" fmla="*/ 0 h 8070634"/>
              <a:gd name="connsiteX1" fmla="*/ 6621218 w 6621218"/>
              <a:gd name="connsiteY1" fmla="*/ 147631 h 8070634"/>
              <a:gd name="connsiteX2" fmla="*/ 6616700 w 6621218"/>
              <a:gd name="connsiteY2" fmla="*/ 4473813 h 8070634"/>
              <a:gd name="connsiteX3" fmla="*/ 6616700 w 6621218"/>
              <a:gd name="connsiteY3" fmla="*/ 8070634 h 8070634"/>
              <a:gd name="connsiteX4" fmla="*/ 6616700 w 6621218"/>
              <a:gd name="connsiteY4" fmla="*/ 8070634 h 8070634"/>
              <a:gd name="connsiteX5" fmla="*/ 0 w 6621218"/>
              <a:gd name="connsiteY5" fmla="*/ 8070634 h 8070634"/>
              <a:gd name="connsiteX6" fmla="*/ 0 w 6621218"/>
              <a:gd name="connsiteY6" fmla="*/ 8070634 h 8070634"/>
              <a:gd name="connsiteX7" fmla="*/ 4102100 w 6621218"/>
              <a:gd name="connsiteY7" fmla="*/ 3978513 h 8070634"/>
              <a:gd name="connsiteX8" fmla="*/ 6046594 w 6621218"/>
              <a:gd name="connsiteY8" fmla="*/ 0 h 8070634"/>
              <a:gd name="connsiteX0" fmla="*/ 6046594 w 6668894"/>
              <a:gd name="connsiteY0" fmla="*/ 0 h 8070634"/>
              <a:gd name="connsiteX1" fmla="*/ 6668894 w 6668894"/>
              <a:gd name="connsiteY1" fmla="*/ 76200 h 8070634"/>
              <a:gd name="connsiteX2" fmla="*/ 6616700 w 6668894"/>
              <a:gd name="connsiteY2" fmla="*/ 4473813 h 8070634"/>
              <a:gd name="connsiteX3" fmla="*/ 6616700 w 6668894"/>
              <a:gd name="connsiteY3" fmla="*/ 8070634 h 8070634"/>
              <a:gd name="connsiteX4" fmla="*/ 6616700 w 6668894"/>
              <a:gd name="connsiteY4" fmla="*/ 8070634 h 8070634"/>
              <a:gd name="connsiteX5" fmla="*/ 0 w 6668894"/>
              <a:gd name="connsiteY5" fmla="*/ 8070634 h 8070634"/>
              <a:gd name="connsiteX6" fmla="*/ 0 w 6668894"/>
              <a:gd name="connsiteY6" fmla="*/ 8070634 h 8070634"/>
              <a:gd name="connsiteX7" fmla="*/ 4102100 w 6668894"/>
              <a:gd name="connsiteY7" fmla="*/ 3978513 h 8070634"/>
              <a:gd name="connsiteX8" fmla="*/ 6046594 w 66688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858000 w 6910194"/>
              <a:gd name="connsiteY4" fmla="*/ 8070634 h 8070634"/>
              <a:gd name="connsiteX5" fmla="*/ 241300 w 6910194"/>
              <a:gd name="connsiteY5" fmla="*/ 80706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858000 w 6910194"/>
              <a:gd name="connsiteY4" fmla="*/ 8070634 h 8070634"/>
              <a:gd name="connsiteX5" fmla="*/ 1714500 w 6910194"/>
              <a:gd name="connsiteY5" fmla="*/ 69530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375400 w 6910194"/>
              <a:gd name="connsiteY4" fmla="*/ 5365534 h 8070634"/>
              <a:gd name="connsiteX5" fmla="*/ 1714500 w 6910194"/>
              <a:gd name="connsiteY5" fmla="*/ 69530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83400 w 6910194"/>
              <a:gd name="connsiteY3" fmla="*/ 6343434 h 8007134"/>
              <a:gd name="connsiteX4" fmla="*/ 6375400 w 6910194"/>
              <a:gd name="connsiteY4" fmla="*/ 5365534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6375400 w 6910194"/>
              <a:gd name="connsiteY4" fmla="*/ 5365534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5563994 w 6910194"/>
              <a:gd name="connsiteY4" fmla="*/ 6985000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5563994 w 6910194"/>
              <a:gd name="connsiteY4" fmla="*/ 6985000 h 8007134"/>
              <a:gd name="connsiteX5" fmla="*/ 1626994 w 6910194"/>
              <a:gd name="connsiteY5" fmla="*/ 6997700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148194 w 6910194"/>
              <a:gd name="connsiteY0" fmla="*/ 50800 h 7930934"/>
              <a:gd name="connsiteX1" fmla="*/ 6910194 w 6910194"/>
              <a:gd name="connsiteY1" fmla="*/ 0 h 7930934"/>
              <a:gd name="connsiteX2" fmla="*/ 6858000 w 6910194"/>
              <a:gd name="connsiteY2" fmla="*/ 4397613 h 7930934"/>
              <a:gd name="connsiteX3" fmla="*/ 6819900 w 6910194"/>
              <a:gd name="connsiteY3" fmla="*/ 6914934 h 7930934"/>
              <a:gd name="connsiteX4" fmla="*/ 5563994 w 6910194"/>
              <a:gd name="connsiteY4" fmla="*/ 6908800 h 7930934"/>
              <a:gd name="connsiteX5" fmla="*/ 1626994 w 6910194"/>
              <a:gd name="connsiteY5" fmla="*/ 6921500 h 7930934"/>
              <a:gd name="connsiteX6" fmla="*/ 0 w 6910194"/>
              <a:gd name="connsiteY6" fmla="*/ 7930934 h 7930934"/>
              <a:gd name="connsiteX7" fmla="*/ 4343400 w 6910194"/>
              <a:gd name="connsiteY7" fmla="*/ 3902313 h 7930934"/>
              <a:gd name="connsiteX8" fmla="*/ 6148194 w 6910194"/>
              <a:gd name="connsiteY8" fmla="*/ 50800 h 7930934"/>
              <a:gd name="connsiteX0" fmla="*/ 6173594 w 6910194"/>
              <a:gd name="connsiteY0" fmla="*/ 76200 h 7930934"/>
              <a:gd name="connsiteX1" fmla="*/ 6910194 w 6910194"/>
              <a:gd name="connsiteY1" fmla="*/ 0 h 7930934"/>
              <a:gd name="connsiteX2" fmla="*/ 6858000 w 6910194"/>
              <a:gd name="connsiteY2" fmla="*/ 4397613 h 7930934"/>
              <a:gd name="connsiteX3" fmla="*/ 6819900 w 6910194"/>
              <a:gd name="connsiteY3" fmla="*/ 6914934 h 7930934"/>
              <a:gd name="connsiteX4" fmla="*/ 5563994 w 6910194"/>
              <a:gd name="connsiteY4" fmla="*/ 6908800 h 7930934"/>
              <a:gd name="connsiteX5" fmla="*/ 1626994 w 6910194"/>
              <a:gd name="connsiteY5" fmla="*/ 6921500 h 7930934"/>
              <a:gd name="connsiteX6" fmla="*/ 0 w 6910194"/>
              <a:gd name="connsiteY6" fmla="*/ 7930934 h 7930934"/>
              <a:gd name="connsiteX7" fmla="*/ 4343400 w 6910194"/>
              <a:gd name="connsiteY7" fmla="*/ 3902313 h 7930934"/>
              <a:gd name="connsiteX8" fmla="*/ 6173594 w 6910194"/>
              <a:gd name="connsiteY8" fmla="*/ 76200 h 7930934"/>
              <a:gd name="connsiteX0" fmla="*/ 6019800 w 6756400"/>
              <a:gd name="connsiteY0" fmla="*/ 76200 h 6985000"/>
              <a:gd name="connsiteX1" fmla="*/ 6756400 w 6756400"/>
              <a:gd name="connsiteY1" fmla="*/ 0 h 6985000"/>
              <a:gd name="connsiteX2" fmla="*/ 6704206 w 6756400"/>
              <a:gd name="connsiteY2" fmla="*/ 4397613 h 6985000"/>
              <a:gd name="connsiteX3" fmla="*/ 6666106 w 6756400"/>
              <a:gd name="connsiteY3" fmla="*/ 6914934 h 6985000"/>
              <a:gd name="connsiteX4" fmla="*/ 5410200 w 6756400"/>
              <a:gd name="connsiteY4" fmla="*/ 6908800 h 6985000"/>
              <a:gd name="connsiteX5" fmla="*/ 1473200 w 6756400"/>
              <a:gd name="connsiteY5" fmla="*/ 6921500 h 6985000"/>
              <a:gd name="connsiteX6" fmla="*/ 0 w 6756400"/>
              <a:gd name="connsiteY6" fmla="*/ 6985000 h 6985000"/>
              <a:gd name="connsiteX7" fmla="*/ 4189606 w 6756400"/>
              <a:gd name="connsiteY7" fmla="*/ 3902313 h 6985000"/>
              <a:gd name="connsiteX8" fmla="*/ 6019800 w 6756400"/>
              <a:gd name="connsiteY8" fmla="*/ 76200 h 69850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4953000 w 6299200"/>
              <a:gd name="connsiteY4" fmla="*/ 69088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5054600 w 6299200"/>
              <a:gd name="connsiteY4" fmla="*/ 69088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5245100 w 6299200"/>
              <a:gd name="connsiteY4" fmla="*/ 69342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1016000 w 6299200"/>
              <a:gd name="connsiteY5" fmla="*/ 69215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76200 h 6953034"/>
              <a:gd name="connsiteX0" fmla="*/ 5562600 w 6299200"/>
              <a:gd name="connsiteY0" fmla="*/ 762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76200 h 6953034"/>
              <a:gd name="connsiteX0" fmla="*/ 5613400 w 6299200"/>
              <a:gd name="connsiteY0" fmla="*/ 127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613400 w 6299200"/>
              <a:gd name="connsiteY8" fmla="*/ 12700 h 6953034"/>
              <a:gd name="connsiteX0" fmla="*/ 5562600 w 6299200"/>
              <a:gd name="connsiteY0" fmla="*/ 45719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45719 h 695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9200" h="6953034">
                <a:moveTo>
                  <a:pt x="5562600" y="45719"/>
                </a:moveTo>
                <a:lnTo>
                  <a:pt x="6299200" y="0"/>
                </a:lnTo>
                <a:lnTo>
                  <a:pt x="6247006" y="4397613"/>
                </a:lnTo>
                <a:lnTo>
                  <a:pt x="6247006" y="6953034"/>
                </a:lnTo>
                <a:lnTo>
                  <a:pt x="5245100" y="6934200"/>
                </a:lnTo>
                <a:lnTo>
                  <a:pt x="825500" y="6946900"/>
                </a:lnTo>
                <a:lnTo>
                  <a:pt x="0" y="6946900"/>
                </a:lnTo>
                <a:lnTo>
                  <a:pt x="3732406" y="3902313"/>
                </a:lnTo>
                <a:lnTo>
                  <a:pt x="5562600" y="45719"/>
                </a:lnTo>
                <a:close/>
              </a:path>
            </a:pathLst>
          </a:custGeom>
          <a:gradFill flip="none" rotWithShape="1">
            <a:gsLst>
              <a:gs pos="5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ru-RU" sz="450" b="1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AC4948-A7ED-43AE-9AE1-1034D401D0F5}"/>
              </a:ext>
            </a:extLst>
          </p:cNvPr>
          <p:cNvSpPr/>
          <p:nvPr userDrawn="1"/>
        </p:nvSpPr>
        <p:spPr>
          <a:xfrm>
            <a:off x="8433880" y="2996120"/>
            <a:ext cx="758757" cy="564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Freeform 131">
            <a:extLst>
              <a:ext uri="{FF2B5EF4-FFF2-40B4-BE49-F238E27FC236}">
                <a16:creationId xmlns:a16="http://schemas.microsoft.com/office/drawing/2014/main" id="{E271C5CC-6FD4-43ED-B7ED-2988CB8AA1B6}"/>
              </a:ext>
            </a:extLst>
          </p:cNvPr>
          <p:cNvSpPr>
            <a:spLocks/>
          </p:cNvSpPr>
          <p:nvPr userDrawn="1"/>
        </p:nvSpPr>
        <p:spPr bwMode="auto">
          <a:xfrm>
            <a:off x="1534321" y="1250043"/>
            <a:ext cx="9618660" cy="6113975"/>
          </a:xfrm>
          <a:custGeom>
            <a:avLst/>
            <a:gdLst>
              <a:gd name="connsiteX0" fmla="*/ 9162777 w 9367131"/>
              <a:gd name="connsiteY0" fmla="*/ 0 h 5954094"/>
              <a:gd name="connsiteX1" fmla="*/ 9367131 w 9367131"/>
              <a:gd name="connsiteY1" fmla="*/ 482672 h 5954094"/>
              <a:gd name="connsiteX2" fmla="*/ 9171075 w 9367131"/>
              <a:gd name="connsiteY2" fmla="*/ 482672 h 5954094"/>
              <a:gd name="connsiteX3" fmla="*/ 8258220 w 9367131"/>
              <a:gd name="connsiteY3" fmla="*/ 2548006 h 5954094"/>
              <a:gd name="connsiteX4" fmla="*/ 4343320 w 9367131"/>
              <a:gd name="connsiteY4" fmla="*/ 5954094 h 5954094"/>
              <a:gd name="connsiteX5" fmla="*/ 0 w 9367131"/>
              <a:gd name="connsiteY5" fmla="*/ 5954094 h 5954094"/>
              <a:gd name="connsiteX6" fmla="*/ 7459473 w 9367131"/>
              <a:gd name="connsiteY6" fmla="*/ 2548006 h 5954094"/>
              <a:gd name="connsiteX7" fmla="*/ 7459472 w 9367131"/>
              <a:gd name="connsiteY7" fmla="*/ 2548006 h 5954094"/>
              <a:gd name="connsiteX8" fmla="*/ 8735395 w 9367131"/>
              <a:gd name="connsiteY8" fmla="*/ 500929 h 5954094"/>
              <a:gd name="connsiteX9" fmla="*/ 8535189 w 9367131"/>
              <a:gd name="connsiteY9" fmla="*/ 500929 h 5954094"/>
              <a:gd name="connsiteX10" fmla="*/ 9162777 w 9367131"/>
              <a:gd name="connsiteY10" fmla="*/ 0 h 595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67131" h="5954094">
                <a:moveTo>
                  <a:pt x="9162777" y="0"/>
                </a:moveTo>
                <a:lnTo>
                  <a:pt x="9367131" y="482672"/>
                </a:lnTo>
                <a:lnTo>
                  <a:pt x="9171075" y="482672"/>
                </a:lnTo>
                <a:lnTo>
                  <a:pt x="8258220" y="2548006"/>
                </a:lnTo>
                <a:lnTo>
                  <a:pt x="4343320" y="5954094"/>
                </a:lnTo>
                <a:lnTo>
                  <a:pt x="0" y="5954094"/>
                </a:lnTo>
                <a:lnTo>
                  <a:pt x="7459473" y="2548006"/>
                </a:lnTo>
                <a:lnTo>
                  <a:pt x="7459472" y="2548006"/>
                </a:lnTo>
                <a:lnTo>
                  <a:pt x="8735395" y="500929"/>
                </a:lnTo>
                <a:lnTo>
                  <a:pt x="8535189" y="500929"/>
                </a:lnTo>
                <a:lnTo>
                  <a:pt x="9162777" y="0"/>
                </a:lnTo>
                <a:close/>
              </a:path>
            </a:pathLst>
          </a:cu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 sz="450" b="1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C96F624-DDCD-4056-84D4-FE5406A64CE8}"/>
              </a:ext>
            </a:extLst>
          </p:cNvPr>
          <p:cNvSpPr/>
          <p:nvPr userDrawn="1"/>
        </p:nvSpPr>
        <p:spPr>
          <a:xfrm>
            <a:off x="5982510" y="3988341"/>
            <a:ext cx="758757" cy="564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43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2669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905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2A43EE-37ED-0EF7-321F-44564C1CAB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3566" y="392400"/>
            <a:ext cx="6073200" cy="60732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 lang="ru-RU" dirty="0"/>
            </a:lvl1pPr>
          </a:lstStyle>
          <a:p>
            <a:pPr lvl="0"/>
            <a:endParaRPr lang="ru-RU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2669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796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85FC0D-9464-4538-8E32-A864AF617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55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61" r:id="rId3"/>
    <p:sldLayoutId id="2147483650" r:id="rId4"/>
    <p:sldLayoutId id="2147483684" r:id="rId5"/>
    <p:sldLayoutId id="2147483688" r:id="rId6"/>
    <p:sldLayoutId id="2147483683" r:id="rId7"/>
    <p:sldLayoutId id="2147483675" r:id="rId8"/>
    <p:sldLayoutId id="2147483690" r:id="rId9"/>
    <p:sldLayoutId id="2147483689" r:id="rId10"/>
    <p:sldLayoutId id="2147483677" r:id="rId11"/>
    <p:sldLayoutId id="2147483692" r:id="rId12"/>
    <p:sldLayoutId id="2147483678" r:id="rId13"/>
    <p:sldLayoutId id="2147483693" r:id="rId14"/>
    <p:sldLayoutId id="2147483676" r:id="rId15"/>
    <p:sldLayoutId id="2147483674" r:id="rId16"/>
    <p:sldLayoutId id="2147483680" r:id="rId17"/>
    <p:sldLayoutId id="2147483694" r:id="rId18"/>
    <p:sldLayoutId id="2147483681" r:id="rId19"/>
    <p:sldLayoutId id="2147483682" r:id="rId20"/>
    <p:sldLayoutId id="2147483679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lient@brrb.b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C2ED5-ED81-2404-CAD6-1DE7E43C4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398B33D-6D22-9A64-7931-F05A8E140D0C}"/>
              </a:ext>
            </a:extLst>
          </p:cNvPr>
          <p:cNvSpPr/>
          <p:nvPr/>
        </p:nvSpPr>
        <p:spPr>
          <a:xfrm>
            <a:off x="0" y="406400"/>
            <a:ext cx="12516507" cy="1143000"/>
          </a:xfrm>
          <a:prstGeom prst="rect">
            <a:avLst/>
          </a:prstGeom>
          <a:solidFill>
            <a:srgbClr val="87AC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Номер слайда 5">
            <a:extLst>
              <a:ext uri="{FF2B5EF4-FFF2-40B4-BE49-F238E27FC236}">
                <a16:creationId xmlns:a16="http://schemas.microsoft.com/office/drawing/2014/main" id="{903B1EE1-458D-6E38-9116-0752E81E39F4}"/>
              </a:ext>
            </a:extLst>
          </p:cNvPr>
          <p:cNvSpPr txBox="1">
            <a:spLocks/>
          </p:cNvSpPr>
          <p:nvPr/>
        </p:nvSpPr>
        <p:spPr>
          <a:xfrm>
            <a:off x="11908835" y="6599552"/>
            <a:ext cx="290172" cy="2631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>
                <a:lnSpc>
                  <a:spcPct val="90000"/>
                </a:lnSpc>
                <a:spcBef>
                  <a:spcPct val="0"/>
                </a:spcBef>
              </a:pPr>
              <a:t>1</a:t>
            </a:fld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utoShape 2" descr="Результаты поиска изображений по запросу &quot;экосистема картинка&quot;">
            <a:extLst>
              <a:ext uri="{FF2B5EF4-FFF2-40B4-BE49-F238E27FC236}">
                <a16:creationId xmlns:a16="http://schemas.microsoft.com/office/drawing/2014/main" id="{BE78C6DD-5965-8142-D89A-70E08377AA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35B929-8B8C-0E7C-ADDC-1966758D8994}"/>
              </a:ext>
            </a:extLst>
          </p:cNvPr>
          <p:cNvSpPr txBox="1"/>
          <p:nvPr/>
        </p:nvSpPr>
        <p:spPr>
          <a:xfrm>
            <a:off x="348888" y="1783706"/>
            <a:ext cx="5350486" cy="22806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ИНВЕСТИЦИОННОЕ ФИНАНСИРОВАНИЕ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том числе: 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проекты, включенные в План социально-экономического развития Республики Беларусь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рамках государственных программ и мероприятий, по решению Президента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НИОКР</a:t>
            </a:r>
          </a:p>
          <a:p>
            <a:pPr>
              <a:lnSpc>
                <a:spcPct val="90000"/>
              </a:lnSpc>
            </a:pPr>
            <a:endParaRPr lang="ru-RU" sz="2000" b="1" dirty="0">
              <a:solidFill>
                <a:srgbClr val="4A4A48"/>
              </a:solidFill>
              <a:latin typeface="Neo Sans Pro" panose="020B05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83BBFE-3DE3-F7F1-AA8A-9F6BA34302C7}"/>
              </a:ext>
            </a:extLst>
          </p:cNvPr>
          <p:cNvSpPr txBox="1"/>
          <p:nvPr/>
        </p:nvSpPr>
        <p:spPr>
          <a:xfrm>
            <a:off x="334600" y="4600018"/>
            <a:ext cx="4888365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СУБЪЕКТОВ МСП</a:t>
            </a:r>
          </a:p>
          <a:p>
            <a:pPr>
              <a:lnSpc>
                <a:spcPct val="9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банки-партнеры и БФФПП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33F598-1757-622F-D3DC-6640D12CA659}"/>
              </a:ext>
            </a:extLst>
          </p:cNvPr>
          <p:cNvSpPr txBox="1"/>
          <p:nvPr/>
        </p:nvSpPr>
        <p:spPr>
          <a:xfrm>
            <a:off x="416334" y="3888320"/>
            <a:ext cx="5215594" cy="5909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36000" rIns="36000" rtlCol="0" anchor="ctr" anchorCtr="0">
            <a:spAutoFit/>
          </a:bodyPr>
          <a:lstStyle>
            <a:defPPr>
              <a:defRPr lang="ru-RU"/>
            </a:defPPr>
            <a:lvl1pPr>
              <a:defRPr sz="1300" b="0" spc="10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1800" b="1" u="sng" spc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ЭКСПОРТА </a:t>
            </a:r>
          </a:p>
          <a:p>
            <a:pPr lvl="0">
              <a:lnSpc>
                <a:spcPct val="90000"/>
              </a:lnSpc>
            </a:pPr>
            <a:r>
              <a:rPr lang="ru-RU" sz="1800" spc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Указа №534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E91467C-0E22-8A3D-C8C7-1431AC3BC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88" y="509433"/>
            <a:ext cx="5312386" cy="923330"/>
          </a:xfr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финансовой поддержки 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«Банк развития Республики Беларусь» 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реального сектора экономики в 2026 году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36C71E-25A8-4EBD-BFAA-BB5B75F12A1B}"/>
              </a:ext>
            </a:extLst>
          </p:cNvPr>
          <p:cNvSpPr txBox="1"/>
          <p:nvPr/>
        </p:nvSpPr>
        <p:spPr>
          <a:xfrm>
            <a:off x="334599" y="5339416"/>
            <a:ext cx="553345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ЛИЗИНГ СОВРЕМЕННОЙ ТЕХНИКИ И ОБОРУДОВАНИЯ</a:t>
            </a:r>
            <a:r>
              <a:rPr lang="en-US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ОАО «ПРОМАГРОЛИЗИНГ»</a:t>
            </a:r>
            <a:endParaRPr lang="ru-RU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49D2BDB-F128-458F-AB16-396D94AFF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057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4EA9D-4AB9-0F55-7C8A-101CCE5B7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C94F80B-1936-9660-3FC8-C332F270C40C}"/>
              </a:ext>
            </a:extLst>
          </p:cNvPr>
          <p:cNvSpPr/>
          <p:nvPr/>
        </p:nvSpPr>
        <p:spPr>
          <a:xfrm>
            <a:off x="1" y="335379"/>
            <a:ext cx="12192000" cy="853707"/>
          </a:xfrm>
          <a:prstGeom prst="rect">
            <a:avLst/>
          </a:prstGeom>
          <a:solidFill>
            <a:srgbClr val="87AC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Номер слайда 5">
            <a:extLst>
              <a:ext uri="{FF2B5EF4-FFF2-40B4-BE49-F238E27FC236}">
                <a16:creationId xmlns:a16="http://schemas.microsoft.com/office/drawing/2014/main" id="{17D8B43E-2557-6CB3-6A23-D851DC106855}"/>
              </a:ext>
            </a:extLst>
          </p:cNvPr>
          <p:cNvSpPr txBox="1">
            <a:spLocks/>
          </p:cNvSpPr>
          <p:nvPr/>
        </p:nvSpPr>
        <p:spPr>
          <a:xfrm>
            <a:off x="11908835" y="6599552"/>
            <a:ext cx="290172" cy="2631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>
                <a:lnSpc>
                  <a:spcPct val="90000"/>
                </a:lnSpc>
                <a:spcBef>
                  <a:spcPct val="0"/>
                </a:spcBef>
              </a:pPr>
              <a:t>2</a:t>
            </a:fld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utoShape 2" descr="Результаты поиска изображений по запросу &quot;экосистема картинка&quot;">
            <a:extLst>
              <a:ext uri="{FF2B5EF4-FFF2-40B4-BE49-F238E27FC236}">
                <a16:creationId xmlns:a16="http://schemas.microsoft.com/office/drawing/2014/main" id="{2DC803AB-D709-2687-EA37-8D94912848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7E93E1-72F9-3A25-B31A-0D54F3E1D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1" y="473184"/>
            <a:ext cx="12073610" cy="49244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Кредитные продукты Плана социально-экономического развития на 2026 год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7FAE9B-2B49-4895-BC15-1C3C075F193D}"/>
              </a:ext>
            </a:extLst>
          </p:cNvPr>
          <p:cNvSpPr/>
          <p:nvPr/>
        </p:nvSpPr>
        <p:spPr>
          <a:xfrm>
            <a:off x="3634219" y="1490564"/>
            <a:ext cx="3405809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 регионы</a:t>
            </a:r>
          </a:p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rgbClr val="2F7B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проекты «Региональная инициатива»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36C7A69-EAA0-431E-9AB3-619D4C6F86F4}"/>
              </a:ext>
            </a:extLst>
          </p:cNvPr>
          <p:cNvSpPr/>
          <p:nvPr/>
        </p:nvSpPr>
        <p:spPr>
          <a:xfrm>
            <a:off x="3459443" y="2765792"/>
            <a:ext cx="40635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- до 10 лет</a:t>
            </a:r>
          </a:p>
          <a:p>
            <a:pPr algn="just">
              <a:spcAft>
                <a:spcPts val="60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– не более 30 млн. рублей</a:t>
            </a:r>
          </a:p>
          <a:p>
            <a:pPr algn="just">
              <a:spcAft>
                <a:spcPts val="60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- не более 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(для аграрных районов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6,5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 до 7 лет, далее СР+ 3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не более РВСР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890C402-B428-4FBF-B37F-096B01D880EF}"/>
              </a:ext>
            </a:extLst>
          </p:cNvPr>
          <p:cNvSpPr/>
          <p:nvPr/>
        </p:nvSpPr>
        <p:spPr>
          <a:xfrm>
            <a:off x="51350" y="1452552"/>
            <a:ext cx="3405809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Туристический потенциал</a:t>
            </a:r>
          </a:p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rgbClr val="2F7B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проекты развития туристической отрасли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9DC4DAB-F233-4DEF-A46C-6D29077038AC}"/>
              </a:ext>
            </a:extLst>
          </p:cNvPr>
          <p:cNvSpPr/>
          <p:nvPr/>
        </p:nvSpPr>
        <p:spPr>
          <a:xfrm>
            <a:off x="143793" y="2765792"/>
            <a:ext cx="32056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- до 15 лет</a:t>
            </a:r>
          </a:p>
          <a:p>
            <a:pPr algn="just">
              <a:spcAft>
                <a:spcPts val="60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- не более 30 млн. рублей</a:t>
            </a:r>
          </a:p>
          <a:p>
            <a:pPr algn="just">
              <a:spcAft>
                <a:spcPts val="60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- не более 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до 7 лет, далее СР+3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не более РВСР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D047DFD-7FB9-420F-8B1C-1935F1EDA6A4}"/>
              </a:ext>
            </a:extLst>
          </p:cNvPr>
          <p:cNvSpPr/>
          <p:nvPr/>
        </p:nvSpPr>
        <p:spPr>
          <a:xfrm>
            <a:off x="7428672" y="1473739"/>
            <a:ext cx="426572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самодостаточность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F7B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Импортозамещение, локализация: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импортозамещение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б) локализация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в) местное сырье и материалы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BB003AB-0B33-4731-B985-36FFFC237418}"/>
              </a:ext>
            </a:extLst>
          </p:cNvPr>
          <p:cNvSpPr/>
          <p:nvPr/>
        </p:nvSpPr>
        <p:spPr>
          <a:xfrm>
            <a:off x="7522992" y="2813485"/>
            <a:ext cx="4415183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- до 15 лет</a:t>
            </a:r>
          </a:p>
          <a:p>
            <a:pPr algn="just">
              <a:spcAft>
                <a:spcPts val="30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- не более 100 млн. рублей</a:t>
            </a:r>
          </a:p>
          <a:p>
            <a:pPr algn="just">
              <a:spcAft>
                <a:spcPts val="30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- не более 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до 7 лет, далее СР+3п.п, но не более РВСР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53DFBDB-D4EA-48DF-B672-8CDAFABC166A}"/>
              </a:ext>
            </a:extLst>
          </p:cNvPr>
          <p:cNvSpPr/>
          <p:nvPr/>
        </p:nvSpPr>
        <p:spPr>
          <a:xfrm>
            <a:off x="7285698" y="3729778"/>
            <a:ext cx="4848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F7B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Перспективные промышленные проекты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28020E4-4A95-43BD-A3F1-5D04E4280AF5}"/>
              </a:ext>
            </a:extLst>
          </p:cNvPr>
          <p:cNvSpPr/>
          <p:nvPr/>
        </p:nvSpPr>
        <p:spPr>
          <a:xfrm>
            <a:off x="7561368" y="4102978"/>
            <a:ext cx="4525216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- до 15 лет</a:t>
            </a:r>
          </a:p>
          <a:p>
            <a:pPr algn="just">
              <a:spcAft>
                <a:spcPts val="30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- не более 100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(промышленные роботы, беспилотные системы), не более 200 млн. рублей (биотехнологии)</a:t>
            </a:r>
          </a:p>
          <a:p>
            <a:pPr algn="just">
              <a:spcAft>
                <a:spcPts val="30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- не более 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до 7 лет, далее СР+3п.п., но не более РВСР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495B2D9-DF0D-4974-B94C-ABA0D0B35CCD}"/>
              </a:ext>
            </a:extLst>
          </p:cNvPr>
          <p:cNvSpPr/>
          <p:nvPr/>
        </p:nvSpPr>
        <p:spPr>
          <a:xfrm>
            <a:off x="7590032" y="5798016"/>
            <a:ext cx="4601968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- до 15 лет</a:t>
            </a:r>
          </a:p>
          <a:p>
            <a:pPr algn="just">
              <a:spcAft>
                <a:spcPts val="30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- не ограничена</a:t>
            </a:r>
          </a:p>
          <a:p>
            <a:pPr algn="just">
              <a:spcAft>
                <a:spcPts val="30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- не более 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до 7 лет, далее СР+3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но не более РВСР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AE34860-210C-485F-98A3-D858CD9FD564}"/>
              </a:ext>
            </a:extLst>
          </p:cNvPr>
          <p:cNvSpPr/>
          <p:nvPr/>
        </p:nvSpPr>
        <p:spPr>
          <a:xfrm>
            <a:off x="7403388" y="5457454"/>
            <a:ext cx="4525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2F7B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промышленной ипотеки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4815026-2DCF-4C6D-9230-84318D61CBC7}"/>
              </a:ext>
            </a:extLst>
          </p:cNvPr>
          <p:cNvSpPr/>
          <p:nvPr/>
        </p:nvSpPr>
        <p:spPr>
          <a:xfrm>
            <a:off x="542033" y="5727977"/>
            <a:ext cx="6184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финансирования в рамках кредитного продукта «Инвестиционное развитие»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s://avatars.mds.yandex.net/i?id=185de4e38afb408d1b241679f9a7c3e64d1105ce-5905711-images-thumbs&amp;n=13">
            <a:extLst>
              <a:ext uri="{FF2B5EF4-FFF2-40B4-BE49-F238E27FC236}">
                <a16:creationId xmlns:a16="http://schemas.microsoft.com/office/drawing/2014/main" id="{988C3291-354B-4B41-A709-1F469822F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018" y="3851990"/>
            <a:ext cx="2042482" cy="140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avatars.mds.yandex.net/i?id=b74795aa8c3f5c5cd551e92725a387b121023bac-4828272-images-thumbs&amp;n=13">
            <a:extLst>
              <a:ext uri="{FF2B5EF4-FFF2-40B4-BE49-F238E27FC236}">
                <a16:creationId xmlns:a16="http://schemas.microsoft.com/office/drawing/2014/main" id="{3389CEC3-2C05-4EAA-A8F5-D0C0ACBD3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958" y="2195032"/>
            <a:ext cx="1175877" cy="117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avatars.mds.yandex.net/i?id=9e3646f8861a7930aec01889f5a52b5db6a1abc0-4219822-images-thumbs&amp;n=13">
            <a:extLst>
              <a:ext uri="{FF2B5EF4-FFF2-40B4-BE49-F238E27FC236}">
                <a16:creationId xmlns:a16="http://schemas.microsoft.com/office/drawing/2014/main" id="{2CADEC0B-2D91-4E85-BE4A-B19969865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1" y="3851990"/>
            <a:ext cx="1507944" cy="150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813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27101-74E9-C30C-6EC9-79DDD8501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D3D855F-668C-614A-C41C-18DD3815EA8E}"/>
              </a:ext>
            </a:extLst>
          </p:cNvPr>
          <p:cNvSpPr/>
          <p:nvPr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87AC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Результаты поиска изображений по запросу &quot;экосистема картинка&quot;">
            <a:extLst>
              <a:ext uri="{FF2B5EF4-FFF2-40B4-BE49-F238E27FC236}">
                <a16:creationId xmlns:a16="http://schemas.microsoft.com/office/drawing/2014/main" id="{43FEEB74-949C-9D51-6DB8-F0AD38E956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0FE78-14E6-0E7B-85D5-8D36094445AE}"/>
              </a:ext>
            </a:extLst>
          </p:cNvPr>
          <p:cNvSpPr txBox="1"/>
          <p:nvPr/>
        </p:nvSpPr>
        <p:spPr>
          <a:xfrm>
            <a:off x="1152662" y="1873302"/>
            <a:ext cx="4672634" cy="5909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–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окупаемости проекта, но не более 15 лет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64795-A0E5-193B-AB13-DC107C3B894E}"/>
              </a:ext>
            </a:extLst>
          </p:cNvPr>
          <p:cNvSpPr txBox="1"/>
          <p:nvPr/>
        </p:nvSpPr>
        <p:spPr>
          <a:xfrm>
            <a:off x="1150649" y="4307412"/>
            <a:ext cx="4674647" cy="15881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36000" rIns="36000" rtlCol="0" anchor="ctr" anchorCtr="0">
            <a:spAutoFit/>
          </a:bodyPr>
          <a:lstStyle>
            <a:defPPr>
              <a:defRPr lang="ru-RU"/>
            </a:defPPr>
            <a:lvl1pPr>
              <a:defRPr sz="1300" b="0" spc="10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1800" b="1" spc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СТАВКА</a:t>
            </a:r>
            <a:r>
              <a:rPr lang="ru-RU" sz="1800" spc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не более 6% с момента заключения кредитного договора до 31 декабря шестого года, следующего за годом заключения кредитного договора,</a:t>
            </a:r>
          </a:p>
          <a:p>
            <a:pPr lvl="0">
              <a:lnSpc>
                <a:spcPct val="90000"/>
              </a:lnSpc>
            </a:pPr>
            <a:r>
              <a:rPr lang="ru-RU" sz="1800" spc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далее – не более ставки рефинансирования, увеличенной на 3 </a:t>
            </a:r>
            <a:r>
              <a:rPr lang="ru-RU" sz="1800" spc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п.п</a:t>
            </a:r>
            <a:r>
              <a:rPr lang="ru-RU" sz="1800" spc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но не более РВСР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0B109A-12ED-8EE0-6C01-CF65C6EBE19B}"/>
              </a:ext>
            </a:extLst>
          </p:cNvPr>
          <p:cNvSpPr txBox="1"/>
          <p:nvPr/>
        </p:nvSpPr>
        <p:spPr>
          <a:xfrm>
            <a:off x="1150649" y="3237621"/>
            <a:ext cx="5071858" cy="3416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СУММА –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более 100 млн. рублей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45F0F3F-2B4E-873A-96BC-637C0B3E5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49" y="437350"/>
            <a:ext cx="9512277" cy="430887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ТУРИСТИЧЕСКИЙ ПОТЕНЦИАЛ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17230C-2CA2-6C1F-54FD-94BAFE8CD096}"/>
              </a:ext>
            </a:extLst>
          </p:cNvPr>
          <p:cNvSpPr/>
          <p:nvPr/>
        </p:nvSpPr>
        <p:spPr>
          <a:xfrm>
            <a:off x="6404740" y="391750"/>
            <a:ext cx="4747855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 h="0" prst="artDeco"/>
          </a:sp3d>
        </p:spPr>
        <p:txBody>
          <a:bodyPr wrap="square" rtlCol="0">
            <a:spAutoFit/>
          </a:bodyPr>
          <a:lstStyle/>
          <a:p>
            <a:pPr defTabSz="603487" eaLnBrk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</a:t>
            </a:r>
            <a:r>
              <a:rPr lang="ru-RU" sz="2800" b="1" dirty="0">
                <a:solidFill>
                  <a:schemeClr val="bg1"/>
                </a:solidFill>
                <a:latin typeface="Neo Sans Pro" panose="020B0504030504040204" pitchFamily="34" charset="0"/>
                <a:cs typeface="Calibri" panose="020F0502020204030204" pitchFamily="34" charset="0"/>
              </a:rPr>
              <a:t>: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1077E88-92A9-CCAF-E78A-CC3943D0E892}"/>
              </a:ext>
            </a:extLst>
          </p:cNvPr>
          <p:cNvSpPr/>
          <p:nvPr/>
        </p:nvSpPr>
        <p:spPr>
          <a:xfrm>
            <a:off x="6209574" y="1464361"/>
            <a:ext cx="5497713" cy="1323439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Предусматривают строительство и модернизацию оздоровительных центров, гостиниц и аналогичных средств размещения или создание и развитие современных коллективных средств размещения (кемпинги,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глэмпинги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другое)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3BBC1AE8-3D82-05BF-B7B7-0D220A29EF67}"/>
              </a:ext>
            </a:extLst>
          </p:cNvPr>
          <p:cNvCxnSpPr/>
          <p:nvPr/>
        </p:nvCxnSpPr>
        <p:spPr>
          <a:xfrm>
            <a:off x="6095998" y="1266661"/>
            <a:ext cx="196579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F9BDA2F-5EC0-20B7-6E11-21F9DC733B82}"/>
              </a:ext>
            </a:extLst>
          </p:cNvPr>
          <p:cNvCxnSpPr/>
          <p:nvPr/>
        </p:nvCxnSpPr>
        <p:spPr>
          <a:xfrm>
            <a:off x="6096000" y="2989168"/>
            <a:ext cx="196579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25B8B2FF-2A4A-4046-8684-822C6AC49ADD}"/>
              </a:ext>
            </a:extLst>
          </p:cNvPr>
          <p:cNvCxnSpPr/>
          <p:nvPr/>
        </p:nvCxnSpPr>
        <p:spPr>
          <a:xfrm>
            <a:off x="6095999" y="3636600"/>
            <a:ext cx="196579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5D2E1961-3638-1C2A-38EE-67FA952B804A}"/>
              </a:ext>
            </a:extLst>
          </p:cNvPr>
          <p:cNvCxnSpPr/>
          <p:nvPr/>
        </p:nvCxnSpPr>
        <p:spPr>
          <a:xfrm>
            <a:off x="6157318" y="6215293"/>
            <a:ext cx="196579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CBB7B4E-E429-4331-B89E-1AE3D6F26913}"/>
              </a:ext>
            </a:extLst>
          </p:cNvPr>
          <p:cNvSpPr/>
          <p:nvPr/>
        </p:nvSpPr>
        <p:spPr>
          <a:xfrm>
            <a:off x="6209574" y="3128679"/>
            <a:ext cx="5497713" cy="338554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Реализуются вне г. Минска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FE699D8-1BEC-47B5-AAD6-42B9F1560F5D}"/>
              </a:ext>
            </a:extLst>
          </p:cNvPr>
          <p:cNvSpPr/>
          <p:nvPr/>
        </p:nvSpPr>
        <p:spPr>
          <a:xfrm>
            <a:off x="6150860" y="3864764"/>
            <a:ext cx="5497713" cy="2062103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Соответствуют видам деятельности, определенным в приложении к постановлению Совета Министров Республики Беларусь от 13 июня 2024г. №417 по секциям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(услуги по временному проживанию и питанию),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здравохранение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социальные услуги) и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(творчество, спорт, развлечения и отдых) общегосударственного классификатора ОКРБ 005-2011 «Виды экономической деятельности»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E0E8A0D-8E92-4186-9F0D-4D1CA88FEE4F}"/>
              </a:ext>
            </a:extLst>
          </p:cNvPr>
          <p:cNvSpPr/>
          <p:nvPr/>
        </p:nvSpPr>
        <p:spPr>
          <a:xfrm>
            <a:off x="227149" y="1066606"/>
            <a:ext cx="5497713" cy="400110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параметры: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avatars.mds.yandex.net/i?id=74e20e351b2d4800b6f9fbbbafc2938847cc35b9-17394766-images-thumbs&amp;n=13">
            <a:extLst>
              <a:ext uri="{FF2B5EF4-FFF2-40B4-BE49-F238E27FC236}">
                <a16:creationId xmlns:a16="http://schemas.microsoft.com/office/drawing/2014/main" id="{050EB50A-0FF3-4991-A650-462322269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16" y="430741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73547258c00286ed897e38813dc2198809791afa-7085138-images-thumbs&amp;n=13">
            <a:extLst>
              <a:ext uri="{FF2B5EF4-FFF2-40B4-BE49-F238E27FC236}">
                <a16:creationId xmlns:a16="http://schemas.microsoft.com/office/drawing/2014/main" id="{99AE66AC-E84F-4054-BE34-A2A0A98CE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55" y="176608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i?id=43cc199c9c712a9d59716ae86fa984a86ca93a36-8311701-images-thumbs&amp;n=13">
            <a:extLst>
              <a:ext uri="{FF2B5EF4-FFF2-40B4-BE49-F238E27FC236}">
                <a16:creationId xmlns:a16="http://schemas.microsoft.com/office/drawing/2014/main" id="{351065FB-8600-49E1-9B8A-533EC8A9F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23" y="3092107"/>
            <a:ext cx="673786" cy="67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458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72C3A-B44A-C949-98C2-FBA87325E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A6A5DE2-FA9E-A78A-2AEE-0A64F3552B13}"/>
              </a:ext>
            </a:extLst>
          </p:cNvPr>
          <p:cNvSpPr/>
          <p:nvPr/>
        </p:nvSpPr>
        <p:spPr>
          <a:xfrm>
            <a:off x="0" y="327593"/>
            <a:ext cx="12192000" cy="774700"/>
          </a:xfrm>
          <a:prstGeom prst="rect">
            <a:avLst/>
          </a:prstGeom>
          <a:solidFill>
            <a:srgbClr val="87AC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87AC48"/>
              </a:highlight>
            </a:endParaRP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9759FA90-E7E5-4C51-94D4-A02A6134B828}"/>
              </a:ext>
            </a:extLst>
          </p:cNvPr>
          <p:cNvSpPr txBox="1">
            <a:spLocks/>
          </p:cNvSpPr>
          <p:nvPr/>
        </p:nvSpPr>
        <p:spPr>
          <a:xfrm>
            <a:off x="346121" y="539859"/>
            <a:ext cx="11809436" cy="3970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ТУРИСТИЧЕСКОЙ ОТРАСЛИ* - продукт Банка развития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17AA244-D79D-405F-940C-97EB0E5CFD9B}"/>
              </a:ext>
            </a:extLst>
          </p:cNvPr>
          <p:cNvSpPr/>
          <p:nvPr/>
        </p:nvSpPr>
        <p:spPr>
          <a:xfrm>
            <a:off x="338713" y="1109099"/>
            <a:ext cx="11514573" cy="784830"/>
          </a:xfrm>
          <a:prstGeom prst="rect">
            <a:avLst/>
          </a:prstGeom>
          <a:ln>
            <a:noFill/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*За исключением инвестиционных проектов, соответствующих требованиям, предъявляемым для целей кредитования в рамках кредитного продукта «Туристический потенциал» в соответствии с Планом социально-экономического развития Республики Беларусь на 2026 год</a:t>
            </a:r>
            <a:r>
              <a:rPr lang="ru-RU" sz="1500" i="1" dirty="0">
                <a:solidFill>
                  <a:srgbClr val="95AE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D1483CDF-BFE4-44DB-A53B-F0E5683C9FDD}"/>
              </a:ext>
            </a:extLst>
          </p:cNvPr>
          <p:cNvSpPr/>
          <p:nvPr/>
        </p:nvSpPr>
        <p:spPr>
          <a:xfrm>
            <a:off x="5087929" y="1790447"/>
            <a:ext cx="6765357" cy="420541"/>
          </a:xfrm>
          <a:prstGeom prst="roundRect">
            <a:avLst/>
          </a:prstGeom>
          <a:solidFill>
            <a:srgbClr val="87A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- соответствие видам деятельности согласно ОКРБ: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0DD94F3-13D9-448C-82BB-29B2309FE7F8}"/>
              </a:ext>
            </a:extLst>
          </p:cNvPr>
          <p:cNvSpPr/>
          <p:nvPr/>
        </p:nvSpPr>
        <p:spPr>
          <a:xfrm>
            <a:off x="5095337" y="2224886"/>
            <a:ext cx="7096663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450850" algn="l"/>
              </a:tabLs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деятельность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9138">
              <a:tabLst>
                <a:tab pos="450850" algn="l"/>
              </a:tabLs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городские и пригородные перевозки автобусами в регулярном сообщении; </a:t>
            </a:r>
          </a:p>
          <a:p>
            <a:pPr indent="719138">
              <a:tabLst>
                <a:tab pos="450850" algn="l"/>
              </a:tabLs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перевозки автобусами в регулярном сообщении, кроме городских и пригородных; </a:t>
            </a:r>
          </a:p>
          <a:p>
            <a:pPr indent="719138">
              <a:tabLst>
                <a:tab pos="450850" algn="l"/>
              </a:tabLs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перевозки пассажиров автомобильным транспортом в нерегулярном сообщении; </a:t>
            </a:r>
          </a:p>
          <a:p>
            <a:pPr indent="719138">
              <a:tabLst>
                <a:tab pos="450850" algn="l"/>
              </a:tabLs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пассажирского речного транспорта; </a:t>
            </a:r>
          </a:p>
          <a:p>
            <a:pPr indent="719138">
              <a:tabLst>
                <a:tab pos="450850" algn="l"/>
              </a:tabLs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пассажирского воздушного транспорта;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450850" algn="l"/>
              </a:tabLs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временному проживанию и питанию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450850" algn="l"/>
              </a:tabLs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и лизинг развлекательного и спортивного оборудования;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450850" algn="l"/>
              </a:tabLs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туристическая деятельность; услуги по бронированию и сопутствующая деятельность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450850" algn="l"/>
              </a:tabLs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области обслуживания зданий и территорий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450850" algn="l"/>
              </a:tabLs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 исключением деятельности медицинских реабилитационных экспертных </a:t>
            </a:r>
          </a:p>
          <a:p>
            <a:pPr indent="358775">
              <a:tabLst>
                <a:tab pos="450850" algn="l"/>
              </a:tabLs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комиссий); 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450850" algn="l"/>
              </a:tabLs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творчество, спорт, развлечения и отдых (музеи, театры, зоологические парки, теннисные корты, стадионы и пр.)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Художественного и литературного творчества, деятельности библиотек и архивов, деятельности по организации азартных игр и лотерей;  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450850" algn="l"/>
              </a:tabLs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обеспечению физического комфорта (услуги бань, саун, соляриев, водолечебниц, массажных салонов, салонов коррекции фигуры)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avatars.mds.yandex.net/i?id=81feab41d3546ef4020e2c6fe51ca7bcf7aed424-9144721-images-thumbs&amp;n=13">
            <a:extLst>
              <a:ext uri="{FF2B5EF4-FFF2-40B4-BE49-F238E27FC236}">
                <a16:creationId xmlns:a16="http://schemas.microsoft.com/office/drawing/2014/main" id="{FE4F9E28-31B9-4BC5-B43B-398E80135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0" y="2210988"/>
            <a:ext cx="589270" cy="5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DC62C42-BB0E-44B9-BD81-9E6A8A48726D}"/>
              </a:ext>
            </a:extLst>
          </p:cNvPr>
          <p:cNvSpPr/>
          <p:nvPr/>
        </p:nvSpPr>
        <p:spPr>
          <a:xfrm>
            <a:off x="689030" y="2144446"/>
            <a:ext cx="4373661" cy="166199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7 до 15 лет при сумме капитальных затрат по инвестиционному проекту с учетом НДС менее 40 млн. белорусских рублей;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15 лет при сумме капитальных затрат по инвестиционному проекту с учетом НДС 40 млн. белорусских рублей и более.</a:t>
            </a:r>
          </a:p>
        </p:txBody>
      </p:sp>
      <p:pic>
        <p:nvPicPr>
          <p:cNvPr id="3076" name="Picture 4" descr="https://avatars.mds.yandex.net/i?id=4acf98971fa84a5733d490aca386086364f748d7-16204729-images-thumbs&amp;n=13">
            <a:extLst>
              <a:ext uri="{FF2B5EF4-FFF2-40B4-BE49-F238E27FC236}">
                <a16:creationId xmlns:a16="http://schemas.microsoft.com/office/drawing/2014/main" id="{DFA46074-B800-4955-9141-6B3E3C781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0" y="5726918"/>
            <a:ext cx="803489" cy="8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vatars.mds.yandex.net/i?id=7879b4a1117da482508b0c52522fcc6745e369cb9414e03e-4011747-images-thumbs&amp;n=13">
            <a:extLst>
              <a:ext uri="{FF2B5EF4-FFF2-40B4-BE49-F238E27FC236}">
                <a16:creationId xmlns:a16="http://schemas.microsoft.com/office/drawing/2014/main" id="{5F9E9BE4-822A-4D00-8662-3F131A0E7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0" y="3956129"/>
            <a:ext cx="581698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A427643-08BF-4E34-ACC9-4C09498F5ADB}"/>
              </a:ext>
            </a:extLst>
          </p:cNvPr>
          <p:cNvSpPr/>
          <p:nvPr/>
        </p:nvSpPr>
        <p:spPr>
          <a:xfrm>
            <a:off x="714103" y="3806439"/>
            <a:ext cx="4348587" cy="201593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6 % годовых;</a:t>
            </a: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рефинансирования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выявлении факта невыполнения условия: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течение </a:t>
            </a:r>
            <a:r>
              <a:rPr lang="en-US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с даты ввода в эксплуатацию объекта инвестиций осуществление с его использованием вида деятельности, соответствующего указанному при заключении кредитного договора согласно спецификации.</a:t>
            </a: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определяется как 1/3 срока полного возврата кредита, если иное не определено уполномоченным органом, принимающим решение о сделке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7E905E5-383D-4AD7-BCBC-FC89A2D072AA}"/>
              </a:ext>
            </a:extLst>
          </p:cNvPr>
          <p:cNvSpPr/>
          <p:nvPr/>
        </p:nvSpPr>
        <p:spPr>
          <a:xfrm>
            <a:off x="903249" y="6041142"/>
            <a:ext cx="4126795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100% суммы капитальных затрат с учетом НДС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400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562CED5-02B6-44D5-9A8C-3CEB19C35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5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6593C2E-E703-4118-89A4-7ECAD7E35C7D}"/>
              </a:ext>
            </a:extLst>
          </p:cNvPr>
          <p:cNvSpPr/>
          <p:nvPr/>
        </p:nvSpPr>
        <p:spPr>
          <a:xfrm>
            <a:off x="0" y="316842"/>
            <a:ext cx="12192000" cy="1031346"/>
          </a:xfrm>
          <a:prstGeom prst="rect">
            <a:avLst/>
          </a:prstGeom>
          <a:solidFill>
            <a:srgbClr val="87AC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bg1"/>
                </a:solidFill>
                <a:highlight>
                  <a:srgbClr val="87AC48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200" b="1" dirty="0">
                <a:solidFill>
                  <a:schemeClr val="bg1"/>
                </a:solidFill>
                <a:highlight>
                  <a:srgbClr val="87AC48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ПРЕИМУЩЕСТВА 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highlight>
                  <a:srgbClr val="87AC48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Банка развития при финансировании инвестиционных проектов</a:t>
            </a:r>
            <a:endParaRPr lang="ru-RU" sz="2200" b="1" dirty="0">
              <a:solidFill>
                <a:schemeClr val="bg1"/>
              </a:solidFill>
              <a:highlight>
                <a:srgbClr val="87AC48"/>
              </a:highlight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0A8B38D-E7E4-4183-8754-DB6EB1273689}"/>
              </a:ext>
            </a:extLst>
          </p:cNvPr>
          <p:cNvSpPr/>
          <p:nvPr/>
        </p:nvSpPr>
        <p:spPr>
          <a:xfrm>
            <a:off x="492371" y="1504716"/>
            <a:ext cx="5358532" cy="12605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ФИНАНСИРОВАНИЯ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15 лет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FB324C8-C6B4-42EE-BFB8-6E9BF9FB5162}"/>
              </a:ext>
            </a:extLst>
          </p:cNvPr>
          <p:cNvSpPr/>
          <p:nvPr/>
        </p:nvSpPr>
        <p:spPr>
          <a:xfrm>
            <a:off x="6329779" y="1504716"/>
            <a:ext cx="5417830" cy="12605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КРЕДИТА 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100%  капитальных затрат с НДС по проекту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A9399BE-EF49-416D-AA80-F47D09FEF2D1}"/>
              </a:ext>
            </a:extLst>
          </p:cNvPr>
          <p:cNvSpPr/>
          <p:nvPr/>
        </p:nvSpPr>
        <p:spPr>
          <a:xfrm>
            <a:off x="492370" y="5115585"/>
            <a:ext cx="11255239" cy="14658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рассмотрения вопроса о предоставлении финансирования</a:t>
            </a:r>
          </a:p>
          <a:p>
            <a:pPr algn="ctr">
              <a:lnSpc>
                <a:spcPts val="2800"/>
              </a:lnSpc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10 рабочих дней*</a:t>
            </a:r>
          </a:p>
          <a:p>
            <a:pPr algn="ctr">
              <a:lnSpc>
                <a:spcPts val="2800"/>
              </a:lnSpc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*с момента предоставления полного пакета документов и индивидуальный подход при структурировании каждого проекта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B143A5D-D272-4787-96DF-3020B2950497}"/>
              </a:ext>
            </a:extLst>
          </p:cNvPr>
          <p:cNvSpPr/>
          <p:nvPr/>
        </p:nvSpPr>
        <p:spPr>
          <a:xfrm>
            <a:off x="6341100" y="2966576"/>
            <a:ext cx="5406510" cy="194771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 обеспечение объекта инвестиций и иного имущества с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залоговой стоимостью 80% от оценочной стоимости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1912D65-43FD-4213-B454-4445B1B08B8C}"/>
              </a:ext>
            </a:extLst>
          </p:cNvPr>
          <p:cNvSpPr/>
          <p:nvPr/>
        </p:nvSpPr>
        <p:spPr>
          <a:xfrm>
            <a:off x="492370" y="2966574"/>
            <a:ext cx="5358533" cy="194771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Предоставление: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капиталоемким проектам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технико-экономического обоснования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иным проектам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281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97A51-9D61-8DE2-B7D5-58A0D5540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450467D-725F-32C6-3021-2F05FB9D8D8E}"/>
              </a:ext>
            </a:extLst>
          </p:cNvPr>
          <p:cNvSpPr txBox="1"/>
          <p:nvPr/>
        </p:nvSpPr>
        <p:spPr>
          <a:xfrm>
            <a:off x="391164" y="3067612"/>
            <a:ext cx="5168575" cy="3182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</a:p>
          <a:p>
            <a:pPr lvl="0">
              <a:lnSpc>
                <a:spcPts val="3500"/>
              </a:lnSpc>
              <a:defRPr/>
            </a:pPr>
            <a:r>
              <a:rPr lang="en-US" dirty="0">
                <a:latin typeface="Times New Roman" panose="02020603050405020304" pitchFamily="18" charset="0"/>
                <a:ea typeface="VTB Group Cond Book" panose="020B0506050504020204" pitchFamily="34" charset="77"/>
                <a:cs typeface="Times New Roman" panose="02020603050405020304" pitchFamily="18" charset="0"/>
              </a:rPr>
              <a:t>www.brrb</a:t>
            </a:r>
            <a:r>
              <a:rPr lang="ru-RU" dirty="0">
                <a:latin typeface="Times New Roman" panose="02020603050405020304" pitchFamily="18" charset="0"/>
                <a:ea typeface="VTB Group Cond Book" panose="020B0506050504020204" pitchFamily="34" charset="77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клиентского менеджмента:</a:t>
            </a:r>
          </a:p>
          <a:p>
            <a:pPr lvl="0">
              <a:lnSpc>
                <a:spcPts val="35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client@brrb.by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3500"/>
              </a:lnSpc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+375 (17) 309 68 89, +375 (17) 309 68 81 (Минск)</a:t>
            </a:r>
          </a:p>
          <a:p>
            <a:pPr lvl="0">
              <a:lnSpc>
                <a:spcPts val="3500"/>
              </a:lnSpc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+375 (2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6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4 40 11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(Могилев)</a:t>
            </a:r>
          </a:p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B2C800"/>
              </a:solidFill>
              <a:effectLst/>
              <a:uLnTx/>
              <a:uFillTx/>
              <a:latin typeface="Neo Sans Pro" panose="020B0504030504040204" pitchFamily="34" charset="0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77D1BDC-4F2E-DED3-1CE3-FD65E58CD81D}"/>
              </a:ext>
            </a:extLst>
          </p:cNvPr>
          <p:cNvSpPr/>
          <p:nvPr/>
        </p:nvSpPr>
        <p:spPr>
          <a:xfrm>
            <a:off x="0" y="1298146"/>
            <a:ext cx="6028783" cy="1569660"/>
          </a:xfrm>
          <a:prstGeom prst="rect">
            <a:avLst/>
          </a:prstGeom>
          <a:solidFill>
            <a:srgbClr val="87AC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104EDB-25DB-9665-598A-AD912CE85A4F}"/>
              </a:ext>
            </a:extLst>
          </p:cNvPr>
          <p:cNvSpPr txBox="1"/>
          <p:nvPr/>
        </p:nvSpPr>
        <p:spPr>
          <a:xfrm>
            <a:off x="137114" y="1363044"/>
            <a:ext cx="850900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4A4A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ИДЕЯ? </a:t>
            </a:r>
            <a:br>
              <a:rPr lang="en-US" sz="3600" b="1" dirty="0">
                <a:solidFill>
                  <a:srgbClr val="4A4A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solidFill>
                  <a:srgbClr val="B7C7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b="1" dirty="0">
              <a:solidFill>
                <a:srgbClr val="B7C7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brrb.by/local/images/logo-ru.png">
            <a:extLst>
              <a:ext uri="{FF2B5EF4-FFF2-40B4-BE49-F238E27FC236}">
                <a16:creationId xmlns:a16="http://schemas.microsoft.com/office/drawing/2014/main" id="{19EF2CB8-5613-D233-EB13-DCDAA2B4F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509836"/>
            <a:ext cx="18192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86289C5-0A4D-7572-98A9-0D3F04CD80B1}"/>
              </a:ext>
            </a:extLst>
          </p:cNvPr>
          <p:cNvSpPr txBox="1"/>
          <p:nvPr/>
        </p:nvSpPr>
        <p:spPr>
          <a:xfrm>
            <a:off x="137114" y="2086070"/>
            <a:ext cx="8509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ЕСТЬ ПОДДЕРЖКА!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533188-16E3-4132-9D9D-F44E09D8F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458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IT Pitch de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1E8"/>
      </a:accent1>
      <a:accent2>
        <a:srgbClr val="367CFF"/>
      </a:accent2>
      <a:accent3>
        <a:srgbClr val="00369B"/>
      </a:accent3>
      <a:accent4>
        <a:srgbClr val="FA3585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4">
      <a:majorFont>
        <a:latin typeface="Oswald"/>
        <a:ea typeface=""/>
        <a:cs typeface=""/>
      </a:majorFont>
      <a:minorFont>
        <a:latin typeface="Oswald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9535</TotalTime>
  <Words>939</Words>
  <Application>Microsoft Office PowerPoint</Application>
  <PresentationFormat>Широкоэкранный</PresentationFormat>
  <Paragraphs>104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Neo Sans Pro</vt:lpstr>
      <vt:lpstr>Oswald Light</vt:lpstr>
      <vt:lpstr>Times New Roman</vt:lpstr>
      <vt:lpstr>Wingdings</vt:lpstr>
      <vt:lpstr>Тема Office</vt:lpstr>
      <vt:lpstr>Механизмы финансовой поддержки  ОАО «Банк развития Республики Беларусь»  реального сектора экономики в 2026 году</vt:lpstr>
      <vt:lpstr>Кредитные продукты Плана социально-экономического развития на 2026 год</vt:lpstr>
      <vt:lpstr>ТУРИСТИЧЕСКИЙ ПОТЕНЦИАЛ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lbck</dc:creator>
  <cp:lastModifiedBy>Кемцева Светлана Валентиновна</cp:lastModifiedBy>
  <cp:revision>996</cp:revision>
  <cp:lastPrinted>2026-01-27T10:56:55Z</cp:lastPrinted>
  <dcterms:created xsi:type="dcterms:W3CDTF">2021-03-13T09:42:31Z</dcterms:created>
  <dcterms:modified xsi:type="dcterms:W3CDTF">2026-01-27T10:59:18Z</dcterms:modified>
</cp:coreProperties>
</file>