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1"/>
  </p:notesMasterIdLst>
  <p:sldIdLst>
    <p:sldId id="340" r:id="rId2"/>
    <p:sldId id="260" r:id="rId3"/>
    <p:sldId id="297" r:id="rId4"/>
    <p:sldId id="295" r:id="rId5"/>
    <p:sldId id="299" r:id="rId6"/>
    <p:sldId id="259" r:id="rId7"/>
    <p:sldId id="274" r:id="rId8"/>
    <p:sldId id="265" r:id="rId9"/>
    <p:sldId id="305" r:id="rId10"/>
    <p:sldId id="271" r:id="rId11"/>
    <p:sldId id="308" r:id="rId12"/>
    <p:sldId id="309" r:id="rId13"/>
    <p:sldId id="313" r:id="rId14"/>
    <p:sldId id="312" r:id="rId15"/>
    <p:sldId id="314" r:id="rId16"/>
    <p:sldId id="307" r:id="rId17"/>
    <p:sldId id="316" r:id="rId18"/>
    <p:sldId id="317" r:id="rId19"/>
    <p:sldId id="318" r:id="rId20"/>
    <p:sldId id="266" r:id="rId21"/>
    <p:sldId id="320" r:id="rId22"/>
    <p:sldId id="321" r:id="rId23"/>
    <p:sldId id="322" r:id="rId24"/>
    <p:sldId id="327" r:id="rId25"/>
    <p:sldId id="323" r:id="rId26"/>
    <p:sldId id="329" r:id="rId27"/>
    <p:sldId id="328" r:id="rId28"/>
    <p:sldId id="324" r:id="rId29"/>
    <p:sldId id="325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258" r:id="rId40"/>
  </p:sldIdLst>
  <p:sldSz cx="9144000" cy="5143500" type="screen16x9"/>
  <p:notesSz cx="6858000" cy="9144000"/>
  <p:embeddedFontLst>
    <p:embeddedFont>
      <p:font typeface="IBM Plex Sans" charset="0"/>
      <p:regular r:id="rId42"/>
      <p:bold r:id="rId43"/>
      <p:italic r:id="rId44"/>
      <p:boldItalic r:id="rId45"/>
    </p:embeddedFont>
    <p:embeddedFont>
      <p:font typeface="IBM Plex Sans Light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Merriweather" charset="-52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F8F8"/>
    <a:srgbClr val="000000"/>
    <a:srgbClr val="008000"/>
    <a:srgbClr val="FFFFFF"/>
    <a:srgbClr val="EAEAEA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083DE01E-45EE-4B1A-B4AA-23BBC71A313A}">
  <a:tblStyle styleId="{083DE01E-45EE-4B1A-B4AA-23BBC71A31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044576A-F971-4820-8222-A4C219A6C28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-10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727856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847116" y="534075"/>
            <a:ext cx="10543642" cy="3440047"/>
            <a:chOff x="-847116" y="591225"/>
            <a:chExt cx="10543642" cy="3440047"/>
          </a:xfrm>
        </p:grpSpPr>
        <p:sp>
          <p:nvSpPr>
            <p:cNvPr id="16" name="Google Shape;16;p3"/>
            <p:cNvSpPr/>
            <p:nvPr/>
          </p:nvSpPr>
          <p:spPr>
            <a:xfrm>
              <a:off x="278002" y="1752528"/>
              <a:ext cx="7944569" cy="1803781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847116" y="2227372"/>
              <a:ext cx="1691400" cy="1803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113129" y="1325881"/>
              <a:ext cx="1691507" cy="1803781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5747" y="1165593"/>
              <a:ext cx="2241448" cy="2390699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4968" y="591225"/>
              <a:ext cx="943237" cy="1006433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442811" y="2959969"/>
              <a:ext cx="559354" cy="59633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4027" y="961274"/>
              <a:ext cx="1342500" cy="14316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-7800" y="-12200"/>
            <a:ext cx="6248300" cy="5166925"/>
          </a:xfrm>
          <a:custGeom>
            <a:avLst/>
            <a:gdLst/>
            <a:ahLst/>
            <a:cxnLst/>
            <a:rect l="l" t="t" r="r" b="b"/>
            <a:pathLst>
              <a:path w="249932" h="206677" extrusionOk="0">
                <a:moveTo>
                  <a:pt x="134610" y="206677"/>
                </a:moveTo>
                <a:lnTo>
                  <a:pt x="249932" y="0"/>
                </a:lnTo>
                <a:lnTo>
                  <a:pt x="312" y="176"/>
                </a:lnTo>
                <a:lnTo>
                  <a:pt x="0" y="2065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53" name="Google Shape;53;p6"/>
          <p:cNvGrpSpPr/>
          <p:nvPr/>
        </p:nvGrpSpPr>
        <p:grpSpPr>
          <a:xfrm>
            <a:off x="-313691" y="-18375"/>
            <a:ext cx="6268866" cy="1637005"/>
            <a:chOff x="-313691" y="-18375"/>
            <a:chExt cx="6268866" cy="1637005"/>
          </a:xfrm>
        </p:grpSpPr>
        <p:sp>
          <p:nvSpPr>
            <p:cNvPr id="54" name="Google Shape;54;p6"/>
            <p:cNvSpPr/>
            <p:nvPr/>
          </p:nvSpPr>
          <p:spPr>
            <a:xfrm>
              <a:off x="256375" y="499825"/>
              <a:ext cx="56988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6"/>
          <p:cNvGrpSpPr/>
          <p:nvPr/>
        </p:nvGrpSpPr>
        <p:grpSpPr>
          <a:xfrm>
            <a:off x="8378663" y="3572732"/>
            <a:ext cx="1312359" cy="1570803"/>
            <a:chOff x="7485392" y="1755351"/>
            <a:chExt cx="2830800" cy="3388272"/>
          </a:xfrm>
        </p:grpSpPr>
        <p:sp>
          <p:nvSpPr>
            <p:cNvPr id="59" name="Google Shape;59;p6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6"/>
          <p:cNvSpPr/>
          <p:nvPr/>
        </p:nvSpPr>
        <p:spPr>
          <a:xfrm>
            <a:off x="3171580" y="2571750"/>
            <a:ext cx="1806600" cy="2582700"/>
          </a:xfrm>
          <a:prstGeom prst="parallelogram">
            <a:avLst>
              <a:gd name="adj" fmla="val 79448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2918594" y="0"/>
            <a:ext cx="3321900" cy="4749900"/>
          </a:xfrm>
          <a:prstGeom prst="parallelogram">
            <a:avLst>
              <a:gd name="adj" fmla="val 79448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39090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2480700" cy="299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694775" y="4749850"/>
            <a:ext cx="449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68" name="Google Shape;68;p7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75" name="Google Shape;75;p7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4650178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1"/>
          <p:cNvGrpSpPr/>
          <p:nvPr/>
        </p:nvGrpSpPr>
        <p:grpSpPr>
          <a:xfrm>
            <a:off x="-313699" y="3506500"/>
            <a:ext cx="7500144" cy="1637017"/>
            <a:chOff x="-313699" y="-18375"/>
            <a:chExt cx="7500144" cy="1637017"/>
          </a:xfrm>
        </p:grpSpPr>
        <p:sp>
          <p:nvSpPr>
            <p:cNvPr id="125" name="Google Shape;125;p11"/>
            <p:cNvSpPr/>
            <p:nvPr/>
          </p:nvSpPr>
          <p:spPr>
            <a:xfrm>
              <a:off x="256375" y="848019"/>
              <a:ext cx="6692400" cy="4491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-313699" y="850942"/>
              <a:ext cx="720000" cy="767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6680045" y="574471"/>
              <a:ext cx="506400" cy="5400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6845048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1"/>
          <p:cNvSpPr txBox="1">
            <a:spLocks noGrp="1"/>
          </p:cNvSpPr>
          <p:nvPr>
            <p:ph type="body" idx="1"/>
          </p:nvPr>
        </p:nvSpPr>
        <p:spPr>
          <a:xfrm>
            <a:off x="752475" y="4406300"/>
            <a:ext cx="5840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 type="blank">
  <p:cSld name="BLANK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35" name="Google Shape;135;p12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36" name="Google Shape;136;p12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2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0" name="Google Shape;140;p12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44" name="Google Shape;144;p13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45" name="Google Shape;145;p13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9" name="Google Shape;149;p13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  <p:sp>
        <p:nvSpPr>
          <p:cNvPr id="6" name="Google Shape;96;p11"/>
          <p:cNvSpPr txBox="1">
            <a:spLocks/>
          </p:cNvSpPr>
          <p:nvPr/>
        </p:nvSpPr>
        <p:spPr>
          <a:xfrm>
            <a:off x="35496" y="1489770"/>
            <a:ext cx="8856984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ПОЛИТИЧЕСКАЯ БЕЗОПАСНОСТЬ КАК ОСНОВА ОБЩЕСТВЕННО-ПОЛИТИЧЕСКОЙ СТАБИЛЬНОСТИ СУВЕРЕННОГО ГОСУДАРСТВА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ИЗБИРАТЕЛЬНАЯ КАМПАНИЯ 2024 ГОДА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В НОВЫХ ПРАВОВЫХ УСЛОВИЯХ</a:t>
            </a:r>
            <a:endParaRPr lang="ru-RU" sz="2400" dirty="0">
              <a:ln w="1905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847" y="206864"/>
            <a:ext cx="563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715766"/>
            <a:ext cx="88204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6015"/>
            <a:ext cx="1952325" cy="260199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4751933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http://goridcentr.csgpb.by/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82"/>
            <a:ext cx="705768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33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lot\Desktop\14cecb385363b0c019b959863613a4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61" t="1" r="-1" b="29629"/>
          <a:stretch/>
        </p:blipFill>
        <p:spPr bwMode="auto">
          <a:xfrm>
            <a:off x="0" y="8415"/>
            <a:ext cx="9144000" cy="5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Google Shape;297;p30"/>
          <p:cNvSpPr/>
          <p:nvPr/>
        </p:nvSpPr>
        <p:spPr>
          <a:xfrm>
            <a:off x="-666750" y="786200"/>
            <a:ext cx="8643300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/>
          <p:nvPr/>
        </p:nvSpPr>
        <p:spPr>
          <a:xfrm>
            <a:off x="2066925" y="2141650"/>
            <a:ext cx="5210100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0"/>
          <p:cNvSpPr/>
          <p:nvPr/>
        </p:nvSpPr>
        <p:spPr>
          <a:xfrm>
            <a:off x="179512" y="3507854"/>
            <a:ext cx="9640888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21416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ВЛИЯТЕЛЬНЫЙ ПАРЛАМЕНТ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6269" y="1112560"/>
            <a:ext cx="5570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СИЛЬНЫЙ ПРЕЗИДЕНТ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79762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ИНИЦИАТИВНОЕ ПРАВИТЕЛЬСТВО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7170" name="Picture 2" descr="https://www.belta.by/uploads/lotus/news/2023/000022_C300E5BBBF48F3D0432589280009704B_6417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79" r="27515"/>
          <a:stretch/>
        </p:blipFill>
        <p:spPr bwMode="auto">
          <a:xfrm>
            <a:off x="680450" y="1434618"/>
            <a:ext cx="2147763" cy="241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450" y="3925321"/>
            <a:ext cx="7492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/>
              <a:t>максимально </a:t>
            </a:r>
            <a:r>
              <a:rPr lang="ru-RU" sz="1800" b="1" dirty="0" smtClean="0"/>
              <a:t>широкое внедрение </a:t>
            </a:r>
            <a:r>
              <a:rPr lang="ru-RU" sz="1800" b="1" dirty="0"/>
              <a:t>современных способов обратной связи с населением,</a:t>
            </a:r>
            <a:r>
              <a:rPr lang="ru-RU" sz="1800" dirty="0"/>
              <a:t> </a:t>
            </a:r>
            <a:r>
              <a:rPr lang="ru-RU" sz="1800" dirty="0" smtClean="0"/>
              <a:t>использование </a:t>
            </a:r>
            <a:r>
              <a:rPr lang="ru-RU" sz="1800" dirty="0"/>
              <a:t>возможностей информационных систем и социальных </a:t>
            </a:r>
            <a:r>
              <a:rPr lang="ru-RU" sz="1800" dirty="0" smtClean="0"/>
              <a:t>сетей.</a:t>
            </a:r>
            <a:endParaRPr lang="ru-RU" sz="1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84"/>
          <a:stretch/>
        </p:blipFill>
        <p:spPr bwMode="auto">
          <a:xfrm>
            <a:off x="2905828" y="1434616"/>
            <a:ext cx="1719468" cy="2413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0381" y="1425814"/>
            <a:ext cx="3392499" cy="2431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10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88066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проведение </a:t>
            </a:r>
            <a:r>
              <a:rPr lang="ru-RU" sz="1800" dirty="0"/>
              <a:t>на постоянной основе </a:t>
            </a:r>
            <a:r>
              <a:rPr lang="ru-RU" sz="1800" b="1" dirty="0" smtClean="0"/>
              <a:t>информационно-просветительской работы </a:t>
            </a:r>
            <a:r>
              <a:rPr lang="ru-RU" sz="1800" b="1" dirty="0"/>
              <a:t>с населением</a:t>
            </a:r>
            <a:r>
              <a:rPr lang="ru-RU" sz="1800" dirty="0"/>
              <a:t>, в том числе встречи в трудовых </a:t>
            </a:r>
            <a:r>
              <a:rPr lang="ru-RU" sz="1800" dirty="0" smtClean="0"/>
              <a:t>коллективах</a:t>
            </a:r>
            <a:r>
              <a:rPr lang="ru-RU" sz="1800" dirty="0"/>
              <a:t>.</a:t>
            </a:r>
          </a:p>
        </p:txBody>
      </p:sp>
      <p:pic>
        <p:nvPicPr>
          <p:cNvPr id="30722" name="Picture 2" descr="https://catherineasquithgallery.com/uploads/posts/2021-02/1613636037_12-p-fon-dlya-prezentatsii-sobranie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08854"/>
            <a:ext cx="4402275" cy="263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32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573" b="12081"/>
          <a:stretch/>
        </p:blipFill>
        <p:spPr bwMode="auto">
          <a:xfrm>
            <a:off x="3476133" y="1501547"/>
            <a:ext cx="5052325" cy="32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4" name="Google Shape;394;p36"/>
          <p:cNvGrpSpPr/>
          <p:nvPr/>
        </p:nvGrpSpPr>
        <p:grpSpPr>
          <a:xfrm>
            <a:off x="2789709" y="1280089"/>
            <a:ext cx="6354291" cy="3863361"/>
            <a:chOff x="1177450" y="241631"/>
            <a:chExt cx="6173152" cy="3616776"/>
          </a:xfrm>
          <a:solidFill>
            <a:schemeClr val="bg2">
              <a:lumMod val="75000"/>
            </a:schemeClr>
          </a:solidFill>
        </p:grpSpPr>
        <p:sp>
          <p:nvSpPr>
            <p:cNvPr id="395" name="Google Shape;395;p3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Параллелограмм 12"/>
          <p:cNvSpPr/>
          <p:nvPr/>
        </p:nvSpPr>
        <p:spPr>
          <a:xfrm>
            <a:off x="449660" y="267494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6634" y="320918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043" y="2355726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err="1"/>
              <a:t>цифровизация</a:t>
            </a:r>
            <a:r>
              <a:rPr lang="ru-RU" sz="2000" dirty="0"/>
              <a:t> административных </a:t>
            </a:r>
            <a:r>
              <a:rPr lang="ru-RU" sz="2000" dirty="0" smtClean="0"/>
              <a:t>процедур.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5798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ПОРЯДОК ПРОВЕДЕНИЯ ПРЯМЫХ ТЕЛЕФОННЫХ ЛИНИЙ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1800" dirty="0" smtClean="0"/>
              <a:t>В РАБОТЕ С НАСЕЛЕНИЕМ: </a:t>
            </a:r>
          </a:p>
          <a:p>
            <a:pPr algn="ctr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Руководители </a:t>
            </a:r>
            <a:r>
              <a:rPr lang="ru-RU" sz="1800" dirty="0"/>
              <a:t>республиканских органов, облисполкомов, Минского горисполкома и (или) их заместители проводят прямые телефонные линии </a:t>
            </a:r>
            <a:r>
              <a:rPr lang="ru-RU" sz="1800" dirty="0">
                <a:solidFill>
                  <a:srgbClr val="FF0000"/>
                </a:solidFill>
              </a:rPr>
              <a:t>вторую субботу каждого месяца с </a:t>
            </a:r>
            <a:r>
              <a:rPr lang="ru-RU" sz="1800" dirty="0" smtClean="0">
                <a:solidFill>
                  <a:srgbClr val="FF0000"/>
                </a:solidFill>
              </a:rPr>
              <a:t>9.00 </a:t>
            </a:r>
            <a:r>
              <a:rPr lang="ru-RU" sz="1800" dirty="0">
                <a:solidFill>
                  <a:srgbClr val="FF0000"/>
                </a:solidFill>
              </a:rPr>
              <a:t>до 12.00</a:t>
            </a:r>
            <a:r>
              <a:rPr lang="ru-RU" sz="1800" dirty="0"/>
              <a:t> </a:t>
            </a:r>
            <a:r>
              <a:rPr lang="ru-RU" sz="1800" i="1" dirty="0"/>
              <a:t>(по остальным субботам проведение прямых телефонных линий возлагается на начальников структурных подразделений)</a:t>
            </a:r>
            <a:r>
              <a:rPr lang="ru-RU" sz="1800" dirty="0"/>
              <a:t>. </a:t>
            </a:r>
            <a:endParaRPr lang="ru-RU" sz="1800" dirty="0" smtClean="0"/>
          </a:p>
          <a:p>
            <a:pPr algn="just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Сохранен </a:t>
            </a:r>
            <a:r>
              <a:rPr lang="ru-RU" sz="1800" dirty="0"/>
              <a:t>действующий график проведения прямых линий </a:t>
            </a:r>
            <a:r>
              <a:rPr lang="ru-RU" sz="1800" dirty="0" smtClean="0"/>
              <a:t>         для </a:t>
            </a:r>
            <a:r>
              <a:rPr lang="ru-RU" sz="1800" dirty="0"/>
              <a:t>председателей районных, городских исполкомов </a:t>
            </a:r>
            <a:r>
              <a:rPr lang="ru-RU" sz="1800" i="1" dirty="0" smtClean="0">
                <a:solidFill>
                  <a:srgbClr val="FF0000"/>
                </a:solidFill>
              </a:rPr>
              <a:t>(</a:t>
            </a:r>
            <a:r>
              <a:rPr lang="ru-RU" sz="1800" i="1" dirty="0">
                <a:solidFill>
                  <a:srgbClr val="FF0000"/>
                </a:solidFill>
              </a:rPr>
              <a:t>каждую субботу </a:t>
            </a:r>
            <a:r>
              <a:rPr lang="ru-RU" sz="1800" i="1" dirty="0" smtClean="0">
                <a:solidFill>
                  <a:srgbClr val="FF0000"/>
                </a:solidFill>
              </a:rPr>
              <a:t> с </a:t>
            </a:r>
            <a:r>
              <a:rPr lang="ru-RU" sz="1800" i="1" dirty="0">
                <a:solidFill>
                  <a:srgbClr val="FF0000"/>
                </a:solidFill>
              </a:rPr>
              <a:t>9.00 до 12.00)</a:t>
            </a:r>
            <a:r>
              <a:rPr lang="ru-RU" sz="18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6772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ПОРЯДОК ПРОВЕДЕНИЯ ЛИЧНОГО ПРИЕМА </a:t>
            </a:r>
            <a:endParaRPr lang="ru-RU" sz="1800" dirty="0" smtClean="0"/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РУКОВОДИТЕЛЯМИ ГОСУДАРСТВЕННЫХ ОРГАНОВ,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В ТОМ ЧИСЛЕ МЕСТНЫХ ОРГАНОВ ВЛАСТИ:</a:t>
            </a:r>
          </a:p>
          <a:p>
            <a:pPr algn="just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С </a:t>
            </a:r>
            <a:r>
              <a:rPr lang="ru-RU" sz="1800" dirty="0"/>
              <a:t>8.00 до 13.00 либо с 15.00 до 20.00. При этом хотя бы один раз </a:t>
            </a:r>
            <a:r>
              <a:rPr lang="ru-RU" sz="1800" dirty="0" smtClean="0"/>
              <a:t>               в </a:t>
            </a:r>
            <a:r>
              <a:rPr lang="ru-RU" sz="1800" dirty="0"/>
              <a:t>месяц личный прием должен заканчиваться не ранее 20.00. 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31754" name="Picture 10" descr="https://www.nesvizh-news.by/wp-content/uploads/2022/12/761_n2071703_big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8003" y="3173948"/>
            <a:ext cx="3452014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67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4355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ЗА 11 МЕСЯЦЕВ 2023 ГОДА В МОГИЛЕВСКОЙ ОБЛАСТИ ПРОВЕДЕНО ПОЧТИ 2 ТЫСЯЧИ ДИАЛОГОВЫХ ПЛОЩАДОК, В КОТОРЫХ ПРИНЯЛО УЧАСТИЕ БОЛЕЕ 8,5 ТЫСЯЧ ЖИТЕЛЕЙ МОГИЛЕВЩИНЫ.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Диалоговая площадка, посвященная теме геноцида белорусского народа, прошла в Могиле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98631"/>
            <a:ext cx="3667684" cy="206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mogilev.gov.by/images/stories/news/fotofakt2023/dialog-area_20230513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2961" y="3098631"/>
            <a:ext cx="2957551" cy="2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mogilev.gov.by/images/stories/news/fotofakt2023/dialog-area_20230513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7541" y="3098631"/>
            <a:ext cx="3010643" cy="20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85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11510"/>
            <a:ext cx="8316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 Законе </a:t>
            </a:r>
            <a:r>
              <a:rPr lang="ru-RU" sz="2400" b="1" dirty="0">
                <a:solidFill>
                  <a:srgbClr val="002060"/>
                </a:solidFill>
              </a:rPr>
              <a:t>Республики Беларусь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О недопущении реабилитации нацизма</a:t>
            </a:r>
            <a:r>
              <a:rPr lang="ru-RU" sz="2400" b="1" dirty="0" smtClean="0">
                <a:solidFill>
                  <a:srgbClr val="002060"/>
                </a:solidFill>
              </a:rPr>
              <a:t>» от </a:t>
            </a:r>
            <a:r>
              <a:rPr lang="ru-RU" sz="2400" b="1" dirty="0">
                <a:solidFill>
                  <a:srgbClr val="002060"/>
                </a:solidFill>
              </a:rPr>
              <a:t>14 мая 2021 г. определены основные направления профилактики реабилитации нацизма: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2015525"/>
            <a:ext cx="81724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000" dirty="0">
                <a:solidFill>
                  <a:srgbClr val="002060"/>
                </a:solidFill>
              </a:rPr>
              <a:t>в обществе нетерпимости к </a:t>
            </a:r>
            <a:r>
              <a:rPr lang="ru-RU" sz="2000" dirty="0" smtClean="0">
                <a:solidFill>
                  <a:srgbClr val="002060"/>
                </a:solidFill>
              </a:rPr>
              <a:t>нацизму;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создание </a:t>
            </a:r>
            <a:r>
              <a:rPr lang="ru-RU" sz="2000" dirty="0">
                <a:solidFill>
                  <a:srgbClr val="002060"/>
                </a:solidFill>
              </a:rPr>
              <a:t>информационной продукции для недопущения его </a:t>
            </a:r>
            <a:r>
              <a:rPr lang="ru-RU" sz="2000" dirty="0" smtClean="0">
                <a:solidFill>
                  <a:srgbClr val="002060"/>
                </a:solidFill>
              </a:rPr>
              <a:t>реабилитации;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мониторинг </a:t>
            </a:r>
            <a:r>
              <a:rPr lang="ru-RU" sz="2000" dirty="0">
                <a:solidFill>
                  <a:srgbClr val="002060"/>
                </a:solidFill>
              </a:rPr>
              <a:t>соблюдения </a:t>
            </a:r>
            <a:r>
              <a:rPr lang="ru-RU" sz="2000" dirty="0" smtClean="0">
                <a:solidFill>
                  <a:srgbClr val="002060"/>
                </a:solidFill>
              </a:rPr>
              <a:t>законодательства;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противодействие </a:t>
            </a:r>
            <a:r>
              <a:rPr lang="ru-RU" sz="2000" dirty="0">
                <a:solidFill>
                  <a:srgbClr val="002060"/>
                </a:solidFill>
              </a:rPr>
              <a:t>реабилитации нацизма при увековечении памяти </a:t>
            </a:r>
            <a:r>
              <a:rPr lang="ru-RU" sz="2000" dirty="0" smtClean="0">
                <a:solidFill>
                  <a:srgbClr val="002060"/>
                </a:solidFill>
              </a:rPr>
              <a:t>погибших;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содействие </a:t>
            </a:r>
            <a:r>
              <a:rPr lang="ru-RU" sz="2000" dirty="0">
                <a:solidFill>
                  <a:srgbClr val="002060"/>
                </a:solidFill>
              </a:rPr>
              <a:t>прославлению Победы над фашизмом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xmlns="" val="32789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5112060" y="4299939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Республиканская </a:t>
            </a:r>
            <a:r>
              <a:rPr lang="ru-RU" sz="1800" b="1" dirty="0">
                <a:solidFill>
                  <a:srgbClr val="002060"/>
                </a:solidFill>
              </a:rPr>
              <a:t>партия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труда </a:t>
            </a:r>
            <a:r>
              <a:rPr lang="ru-RU" sz="1800" b="1" dirty="0">
                <a:solidFill>
                  <a:srgbClr val="002060"/>
                </a:solidFill>
              </a:rPr>
              <a:t>и </a:t>
            </a:r>
            <a:r>
              <a:rPr lang="ru-RU" sz="1800" b="1" dirty="0" smtClean="0">
                <a:solidFill>
                  <a:srgbClr val="002060"/>
                </a:solidFill>
              </a:rPr>
              <a:t>справедливости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549" y="20433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ПОЛИТИЧЕСКИЕ ПАРТИИ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РЕСПУБЛИКИ БЕЛАРУСЬ: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830" y="2399303"/>
            <a:ext cx="450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Белорусская партия «Белая </a:t>
            </a:r>
            <a:r>
              <a:rPr lang="ru-RU" sz="1800" b="1" dirty="0">
                <a:solidFill>
                  <a:srgbClr val="002060"/>
                </a:solidFill>
              </a:rPr>
              <a:t>Русь</a:t>
            </a:r>
            <a:r>
              <a:rPr lang="ru-RU" sz="1800" b="1" dirty="0" smtClean="0">
                <a:solidFill>
                  <a:srgbClr val="002060"/>
                </a:solidFill>
              </a:rPr>
              <a:t>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4869" y="239930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Коммунистическая </a:t>
            </a:r>
            <a:r>
              <a:rPr lang="ru-RU" sz="1800" b="1" dirty="0">
                <a:solidFill>
                  <a:srgbClr val="002060"/>
                </a:solidFill>
              </a:rPr>
              <a:t>партия </a:t>
            </a:r>
            <a:r>
              <a:rPr lang="ru-RU" sz="1800" b="1" dirty="0" smtClean="0">
                <a:solidFill>
                  <a:srgbClr val="002060"/>
                </a:solidFill>
              </a:rPr>
              <a:t>Беларуси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749" y="4313516"/>
            <a:ext cx="3816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Либерально-демократическая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партия Беларуси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3" t="19611" r="6650" b="20497"/>
          <a:stretch/>
        </p:blipFill>
        <p:spPr bwMode="auto">
          <a:xfrm>
            <a:off x="1653892" y="1035333"/>
            <a:ext cx="1882140" cy="128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Главн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71505"/>
            <a:ext cx="144016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dpb.by/wp-content/themes/ldpb20/asset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950" y="3147813"/>
            <a:ext cx="3142023" cy="100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1459" y="2987939"/>
            <a:ext cx="1325577" cy="132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80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8351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      США </a:t>
            </a:r>
            <a:r>
              <a:rPr lang="ru-RU" sz="2000" dirty="0">
                <a:solidFill>
                  <a:srgbClr val="002060"/>
                </a:solidFill>
              </a:rPr>
              <a:t>и государства Европы </a:t>
            </a:r>
            <a:r>
              <a:rPr lang="ru-RU" sz="2000" b="1" dirty="0">
                <a:solidFill>
                  <a:srgbClr val="002060"/>
                </a:solidFill>
              </a:rPr>
              <a:t>в качестве механизма прессинга</a:t>
            </a:r>
            <a:r>
              <a:rPr lang="ru-RU" sz="2000" dirty="0">
                <a:solidFill>
                  <a:srgbClr val="002060"/>
                </a:solidFill>
              </a:rPr>
              <a:t> своих идеологических и геополитических соперников традиционно активно используют, в том числе,</a:t>
            </a:r>
            <a:r>
              <a:rPr lang="ru-RU" sz="2000" b="1" dirty="0">
                <a:solidFill>
                  <a:srgbClr val="002060"/>
                </a:solidFill>
              </a:rPr>
              <a:t> формат международного наблюдения</a:t>
            </a:r>
            <a:r>
              <a:rPr lang="ru-RU" sz="2000" dirty="0">
                <a:solidFill>
                  <a:srgbClr val="002060"/>
                </a:solidFill>
              </a:rPr>
              <a:t> за выборами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372387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Отчеты </a:t>
            </a:r>
            <a:r>
              <a:rPr lang="ru-RU" sz="2000" b="1" dirty="0">
                <a:solidFill>
                  <a:srgbClr val="002060"/>
                </a:solidFill>
              </a:rPr>
              <a:t>БДИПЧ ОБСЕ и ПАСЕ об итогах ранее состоявшихся в Республике Беларусь выборов традиционно носили крайне </a:t>
            </a:r>
            <a:r>
              <a:rPr lang="ru-RU" sz="2000" b="1" dirty="0" smtClean="0">
                <a:solidFill>
                  <a:srgbClr val="002060"/>
                </a:solidFill>
              </a:rPr>
              <a:t>субъективный и </a:t>
            </a:r>
            <a:r>
              <a:rPr lang="ru-RU" sz="2000" b="1" dirty="0">
                <a:solidFill>
                  <a:srgbClr val="002060"/>
                </a:solidFill>
              </a:rPr>
              <a:t>политизированный характер.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mmkmos.ru/wp-content/uploads/1114055038_0_116_3199_1931_2072x0_60_0_0_da641e7243ecc33eb3bbe44be5bd05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63815"/>
            <a:ext cx="3456384" cy="19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ulpravda.ru/pictures/news/big/103558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87"/>
          <a:stretch/>
        </p:blipFill>
        <p:spPr bwMode="auto">
          <a:xfrm>
            <a:off x="4838613" y="1763815"/>
            <a:ext cx="3117763" cy="19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92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359706" y="4725"/>
            <a:ext cx="8352928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Беларусь уже долгие годы остается своего рода заповедным краем спокойствия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стабильности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. </a:t>
            </a:r>
            <a:endParaRPr lang="en-US" i="1" dirty="0" smtClean="0">
              <a:solidFill>
                <a:schemeClr val="tx1"/>
              </a:solidFill>
              <a:latin typeface="+mj-lt"/>
            </a:endParaRPr>
          </a:p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В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таких условиях комфортно жить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работать».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620743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  <p:pic>
        <p:nvPicPr>
          <p:cNvPr id="2050" name="Picture 2" descr="https://www.wr-script.ru/foto/foto/10210024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720" y="3394779"/>
            <a:ext cx="2520280" cy="17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ykaleidoscope.ru/x/uploads/posts/2022-09/1663095820_6-mykaleidoscope-ru-p-stolitsa-belorussii-krasivo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94779"/>
            <a:ext cx="2448618" cy="17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vsegda-pomnim.com/uploads/posts/2022-04/1649134501_49-vsegda-pomnim-com-p-krasivaya-priroda-belarusi-foto-5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00" b="13119"/>
          <a:stretch/>
        </p:blipFill>
        <p:spPr bwMode="auto">
          <a:xfrm>
            <a:off x="2448619" y="3394779"/>
            <a:ext cx="4175102" cy="17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 idx="4294967295"/>
          </p:nvPr>
        </p:nvSpPr>
        <p:spPr>
          <a:xfrm>
            <a:off x="323528" y="2427734"/>
            <a:ext cx="8496944" cy="244827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«ГИБРИДНЫЙ» БЛИЦКРИГ ПРОТИВ БЕЛАРУСИ ПРОВАЛИЛСЯ. </a:t>
            </a:r>
            <a:b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МЫ ВМЕСТЕ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САМООТВЕРЖЕННО ОТСТОЯЛИ НЕЗАВИСИМОСТЬ СТРАНЫ.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1087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«ЭЛЕКТОРАЛЬНЫЙ СУВЕРЕНИТЕТ» – </a:t>
            </a:r>
            <a:r>
              <a:rPr lang="ru-RU" sz="2000" b="1" dirty="0">
                <a:solidFill>
                  <a:srgbClr val="002060"/>
                </a:solidFill>
              </a:rPr>
              <a:t>неотъемлемое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и </a:t>
            </a:r>
            <a:r>
              <a:rPr lang="ru-RU" sz="2000" b="1" dirty="0">
                <a:solidFill>
                  <a:srgbClr val="002060"/>
                </a:solidFill>
              </a:rPr>
              <a:t>исключительное право государства самостоятельно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и </a:t>
            </a:r>
            <a:r>
              <a:rPr lang="ru-RU" sz="2000" b="1" dirty="0">
                <a:solidFill>
                  <a:srgbClr val="002060"/>
                </a:solidFill>
              </a:rPr>
              <a:t>независимо организовывать и проводить выборы, референдумы в целях обеспечения реализации полновластия народа и свободы его выбора при верховенстве Конституции </a:t>
            </a:r>
            <a:r>
              <a:rPr lang="ru-RU" sz="2000" b="1" dirty="0" smtClean="0">
                <a:solidFill>
                  <a:srgbClr val="002060"/>
                </a:solidFill>
              </a:rPr>
              <a:t>и национального </a:t>
            </a:r>
            <a:r>
              <a:rPr lang="ru-RU" sz="2000" b="1" dirty="0">
                <a:solidFill>
                  <a:srgbClr val="002060"/>
                </a:solidFill>
              </a:rPr>
              <a:t>законодательства, недопущения </a:t>
            </a:r>
            <a:r>
              <a:rPr lang="ru-RU" sz="2000" b="1" dirty="0" smtClean="0">
                <a:solidFill>
                  <a:srgbClr val="002060"/>
                </a:solidFill>
              </a:rPr>
              <a:t>вмешательства в </a:t>
            </a:r>
            <a:r>
              <a:rPr lang="ru-RU" sz="2000" b="1" dirty="0">
                <a:solidFill>
                  <a:srgbClr val="002060"/>
                </a:solidFill>
              </a:rPr>
              <a:t>избирательный процесс.</a:t>
            </a:r>
          </a:p>
        </p:txBody>
      </p:sp>
      <p:pic>
        <p:nvPicPr>
          <p:cNvPr id="15362" name="Picture 2" descr="https://lidanews.by/images/2020/5/Vybory-v-Belorus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3736" y="2747856"/>
            <a:ext cx="3520543" cy="23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39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611560" y="843558"/>
            <a:ext cx="7848872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Легких избирательных кампаний ждать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                    не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приходится. Сами видите, в каких условиях находится наша страна. Неопределенность международной обстановки, беспрецедентное внешнее давление, информационные атаки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                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провокации».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074626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xmlns="" val="39683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67544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56363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зменены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требования к кандидатам 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Президенты;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Кодекс дополнен отдельным разделом в связи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 с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приданием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конституционно-правового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статуса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ВНС;</a:t>
            </a:r>
          </a:p>
        </p:txBody>
      </p:sp>
      <p:pic>
        <p:nvPicPr>
          <p:cNvPr id="13314" name="Picture 2" descr="https://obetomnegovoryat.ru/wp-content/uploads/2021/02/j-rwfxr5q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87077"/>
            <a:ext cx="3862533" cy="21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idanews.by/images/2020/5/Vybory-v-Beloruss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116" y="2887076"/>
            <a:ext cx="3197828" cy="21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22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zviazda.by/sites/default/files/field/image/116297438_109669040833443_5185749982750486872_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91" y="3075806"/>
            <a:ext cx="3129813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563638"/>
            <a:ext cx="80107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единый день голосования на выборах депутатов всех уровней;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птимизирован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избрания членов Совета Республики; </a:t>
            </a:r>
          </a:p>
        </p:txBody>
      </p:sp>
      <p:pic>
        <p:nvPicPr>
          <p:cNvPr id="16388" name="Picture 4" descr="https://telegra.ph/file/92c33b64dffac50a811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7854"/>
            <a:ext cx="4528138" cy="13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28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79793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редоставлено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лицам, в отношении которых избрана мера пресечения в виде содержания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под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стражей, принимать участие 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голосовании;</a:t>
            </a:r>
            <a:endParaRPr lang="ru-RU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410" name="Picture 2" descr="https://gdb.rferl.org/088a0000-0a00-0242-d095-08da97221edb_w1200_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3059" y="1569861"/>
            <a:ext cx="3701349" cy="20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cdnn1.lt.sputniknews.com/img/1085/13/10851342_0:192:2000:1323_1920x0_80_0_0_9ccb8e47797d08ee8ba6d87c124a1f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789" y="1569861"/>
            <a:ext cx="3768211" cy="20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402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491630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егламентированы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процедуры признания выборов Президента, членов Совета Республики, депутатов Палаты представителей неконституционными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или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нелегитимными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</p:txBody>
      </p:sp>
      <p:pic>
        <p:nvPicPr>
          <p:cNvPr id="19458" name="Picture 2" descr="http://lh6.ggpht.com/-ABr6s6GoQLM/UGAz86Y2D9I/AAAAAAAAChk/SteDAab4Qv8/s72-c/unique-selling-proposition%25255B3%25255D.jpg?imgmax=8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51" b="28560"/>
          <a:stretch/>
        </p:blipFill>
        <p:spPr bwMode="auto">
          <a:xfrm>
            <a:off x="3707904" y="2431885"/>
            <a:ext cx="3744416" cy="27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63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91629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формирования Центральной избирательной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птимизирована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система избирательных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комиссий            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 порядок образования избирательных округов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434" name="Picture 2" descr="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3296"/>
            <a:ext cx="6851155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75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снятие требования о минимальной явке избирателей на выборах депутатов Палаты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представителей;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закреплено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ограничение на выдвижение кандидатами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в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Президенты, в депутаты Палаты представителей, в члены Совета Республики граждан, в отношении которых имеется вступивший в законную силу обвинительный приговор суда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</p:txBody>
      </p:sp>
      <p:pic>
        <p:nvPicPr>
          <p:cNvPr id="20482" name="Picture 2" descr="https://p-v.by/wp-content/uploads/2023/03/s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3301" y="3431469"/>
            <a:ext cx="2544843" cy="16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0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7654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право всех зарегистрированных кандидатов                 в депутаты Палаты представителей направлять своих представителей в окружные избирательные комиссии            в качестве членов этих комиссий с правом совещательного голоса;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редоставлено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лицам, выдвигаемым кандидатами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в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депутаты, создавать собственные избирательные фонды для финансирования расходов, связанных со сбором подписей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4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539552" y="1083543"/>
            <a:ext cx="8064896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Мы вступаем в электоральную кампанию. Она будет длительной: начиная с местных органов власти, местных Советов, Всебелорусского народного собрания и заканчивая президентскими выборами. С одной стороны, мобилизация людей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         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наша мобилизация. С другой стороны, конечно, надо сделать так, чтобы не раскачалась страна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      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общество».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4443958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xmlns="" val="21766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7654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количество подписей избирателей, необходимых для выдвижения кандидатом в депутаты местного Совета депутатов: не менее 1% избирателей, проживающих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на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территории данного избирательного округа, но не менее 10 подписей избирателей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точнен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статус наблюдателей, которыми могут являться представители политических партий, других общественных объединений, трудовых коллективов, а также граждан, обладающих избирательным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правом;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3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427734"/>
            <a:ext cx="7650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Изменено время досрочного голосования, которое будет проходить с 12 до 19 часов без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перерыва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  <a:endParaRPr lang="ru-RU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Для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организации голосования по месту нахождения избирателей предусмотрена возможность изготовления пяти переносных ящиков вместо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трех.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63638"/>
            <a:ext cx="8010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ПРЕДУСМОТРЕНЫ ОПРЕДЕЛЕННЫЕ ИЗМЕНЕНИЯ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ПОРЯДКА ГОЛОСОВАНИЯ.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0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ОБЕСПЕЧЕНИЕ ЭЛЕКТОРАЛЬНОГО СУВЕРЕНИТЕТА В БЕЛАРУСИ: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275606"/>
            <a:ext cx="76320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что не будут образовываться участки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для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голосования за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рубежом;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веден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запрет выдвижения на выборные должности лиц,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у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которых имеется гражданство иностранного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государства;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становлен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запрет на вынос выданного бюллетеня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за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пределы помещения для голосования, а также осуществление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фото- и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видеосъемки заполненного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бюллетеня;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опубликование в печатных СМИ сообщения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об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образовании территориальных и участковых комиссий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без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указания персональных данных их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членов.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1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 idx="4294967295"/>
          </p:nvPr>
        </p:nvSpPr>
        <p:spPr>
          <a:xfrm>
            <a:off x="107504" y="123478"/>
            <a:ext cx="8856984" cy="482453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ПЕРИОД ПОДГОТОВКИ И ПРОВЕДЕНИЯ ЕДИНОГО ДНЯ ГОЛОСОВАНИЯ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БУДУТ ОБЕСПЕЧЕНЫ МЕРЫ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НЕДОПУЩЕНИЮ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БЕСПОРЯДКОВ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ИНЫХ ПРОТИВОЗАКОННЫХ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ДЕЙСТВИЙ.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9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28321" y="1635646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Президент </a:t>
            </a:r>
            <a:r>
              <a:rPr lang="ru-RU" sz="2000" b="1" dirty="0">
                <a:solidFill>
                  <a:srgbClr val="002060"/>
                </a:solidFill>
              </a:rPr>
              <a:t>Республики Беларусь А.Г</a:t>
            </a:r>
            <a:r>
              <a:rPr lang="ru-RU" sz="2000" b="1" dirty="0" smtClean="0">
                <a:solidFill>
                  <a:srgbClr val="002060"/>
                </a:solidFill>
              </a:rPr>
              <a:t>. Лукашенко </a:t>
            </a:r>
            <a:r>
              <a:rPr lang="ru-RU" sz="2000" b="1" dirty="0">
                <a:solidFill>
                  <a:srgbClr val="002060"/>
                </a:solidFill>
              </a:rPr>
              <a:t>подписал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20 ноября 2023 г. указы </a:t>
            </a:r>
            <a:r>
              <a:rPr lang="ru-RU" sz="2000" b="1" dirty="0">
                <a:solidFill>
                  <a:srgbClr val="FF0000"/>
                </a:solidFill>
              </a:rPr>
              <a:t>№ 367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О назначении выборов депутатов» и </a:t>
            </a:r>
            <a:r>
              <a:rPr lang="ru-RU" sz="2000" b="1" dirty="0" smtClean="0">
                <a:solidFill>
                  <a:srgbClr val="FF0000"/>
                </a:solidFill>
              </a:rPr>
              <a:t>№ </a:t>
            </a:r>
            <a:r>
              <a:rPr lang="ru-RU" sz="2000" b="1" dirty="0">
                <a:solidFill>
                  <a:srgbClr val="FF0000"/>
                </a:solidFill>
              </a:rPr>
              <a:t>368 </a:t>
            </a:r>
            <a:r>
              <a:rPr lang="ru-RU" sz="2000" b="1" dirty="0">
                <a:solidFill>
                  <a:srgbClr val="002060"/>
                </a:solidFill>
              </a:rPr>
              <a:t>«О назначении выборов </a:t>
            </a:r>
            <a:r>
              <a:rPr lang="ru-RU" sz="2000" b="1" dirty="0" smtClean="0">
                <a:solidFill>
                  <a:srgbClr val="002060"/>
                </a:solidFill>
              </a:rPr>
              <a:t>             в </a:t>
            </a:r>
            <a:r>
              <a:rPr lang="ru-RU" sz="2000" b="1" dirty="0">
                <a:solidFill>
                  <a:srgbClr val="002060"/>
                </a:solidFill>
              </a:rPr>
              <a:t>Совет Республики Национального собрания Республики Беларусь</a:t>
            </a:r>
            <a:r>
              <a:rPr lang="ru-RU" sz="2000" b="1" dirty="0" smtClean="0">
                <a:solidFill>
                  <a:srgbClr val="002060"/>
                </a:solidFill>
              </a:rPr>
              <a:t>».</a:t>
            </a:r>
          </a:p>
        </p:txBody>
      </p:sp>
      <p:pic>
        <p:nvPicPr>
          <p:cNvPr id="24578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3518"/>
            <a:ext cx="3250817" cy="4332588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94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46818" y="689203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ИЗБИРАТЕЛИ В ЗАВИСИМОСТИ ОТ МЕСТА РЕГИСТРАЦИИ ДЛЯ ГОЛОСОВАНИЯ БУДУТ ПОЛУЧАТЬ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 ДО 4 БЮЛЛЕТЕНЕЙ.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ВЫДАВАЕМЫЕ БЮЛЛЕТЕНИ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ОТЛИЧАТЬСЯ ПО ЦВЕТУ </a:t>
            </a:r>
          </a:p>
          <a:p>
            <a:pPr algn="ctr"/>
            <a:r>
              <a:rPr lang="ru-RU" sz="2400" b="1" dirty="0" smtClean="0">
                <a:ln w="127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(ИЛИ) ИМЕТЬ ОТЛИЧИТЕЛЬНЫЙ ЗНАК.</a:t>
            </a:r>
            <a:endParaRPr lang="ru-RU" sz="2400" b="1" dirty="0">
              <a:ln w="1270">
                <a:solidFill>
                  <a:srgbClr val="FF0000"/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s://rec.gov.by/uploads/files/png/logo1-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57760"/>
            <a:ext cx="4356992" cy="12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91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ilot\Desktop\-1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35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6024" y="1421795"/>
            <a:ext cx="8748464" cy="2308324"/>
          </a:xfrm>
          <a:prstGeom prst="rect">
            <a:avLst/>
          </a:prstGeom>
          <a:solidFill>
            <a:srgbClr val="F8F8F8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ВЫБОРЫ В СОВЕТ РЕСПУБЛИКИ НАЦИОНАЛЬНОГО СОБРАНИЯ ВОСЬМОГО СОЗЫВА СОСТОЯТСЯ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4 АПРЕЛЯ 2024 </a:t>
            </a:r>
            <a:r>
              <a:rPr lang="ru-RU" sz="36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Г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. </a:t>
            </a:r>
            <a:endParaRPr lang="ru-RU" sz="3600" b="1" dirty="0">
              <a:ln>
                <a:solidFill>
                  <a:schemeClr val="accent6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lot\Desktop\14cecb385363b0c019b959863613a4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61" t="1" r="-1" b="29629"/>
          <a:stretch/>
        </p:blipFill>
        <p:spPr bwMode="auto">
          <a:xfrm>
            <a:off x="0" y="8415"/>
            <a:ext cx="9144000" cy="5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Google Shape;297;p30"/>
          <p:cNvSpPr/>
          <p:nvPr/>
        </p:nvSpPr>
        <p:spPr>
          <a:xfrm>
            <a:off x="-1836712" y="590798"/>
            <a:ext cx="13033448" cy="3970318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69776" y="590798"/>
            <a:ext cx="8604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позднее 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6 марта 2024 г.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ЦИК</a:t>
            </a:r>
            <a:r>
              <a:rPr lang="ru-RU" sz="3600" b="1" dirty="0" smtClean="0">
                <a:solidFill>
                  <a:schemeClr val="tx1"/>
                </a:solidFill>
              </a:rPr>
              <a:t> должна определить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дату выборов делегатов Всебелорусского народного собрания от местных Советов депутатов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и гражданского общества. </a:t>
            </a:r>
            <a:endParaRPr lang="ru-RU" sz="3600" b="1" dirty="0">
              <a:ln>
                <a:solidFill>
                  <a:schemeClr val="accent6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8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5008" y="855087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 </a:t>
            </a:r>
            <a:r>
              <a:rPr lang="ru-RU" sz="2400" b="1" dirty="0">
                <a:solidFill>
                  <a:srgbClr val="002060"/>
                </a:solidFill>
              </a:rPr>
              <a:t>2024 году избирательная кампания в Республике Беларусь будет проходить с учетом новых стратегических направлений развития нашей страны, которые наш народ определил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на </a:t>
            </a:r>
            <a:r>
              <a:rPr lang="ru-RU" sz="2400" b="1" dirty="0">
                <a:solidFill>
                  <a:srgbClr val="002060"/>
                </a:solidFill>
              </a:rPr>
              <a:t>конституционном уровне.</a:t>
            </a:r>
            <a:endParaRPr lang="ru-RU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s://rec.gov.by/uploads/files/png/logo1-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43040"/>
            <a:ext cx="4356992" cy="12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zhodino.fpb.1prof.by/wp-content/uploads/sites/111/2022/01/IMG_20220112_213204_8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08" r="-1132"/>
          <a:stretch/>
        </p:blipFill>
        <p:spPr bwMode="auto">
          <a:xfrm>
            <a:off x="5720791" y="749381"/>
            <a:ext cx="3243697" cy="3744416"/>
          </a:xfrm>
          <a:prstGeom prst="rect">
            <a:avLst/>
          </a:prstGeom>
          <a:noFill/>
          <a:ln w="127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25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sp>
        <p:nvSpPr>
          <p:cNvPr id="6" name="Google Shape;96;p11"/>
          <p:cNvSpPr txBox="1">
            <a:spLocks/>
          </p:cNvSpPr>
          <p:nvPr/>
        </p:nvSpPr>
        <p:spPr>
          <a:xfrm>
            <a:off x="35496" y="1489770"/>
            <a:ext cx="8856984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ПОЛИТИЧЕСКАЯ БЕЗОПАСНОСТЬ КАК ОСНОВА ОБЩЕСТВЕННО-ПОЛИТИЧЕСКОЙ СТАБИЛЬНОСТИ СУВЕРЕННОГО ГОСУДАРСТВА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ИЗБИРАТЕЛЬНАЯ КАМПАНИЯ 2024 ГОДА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В НОВЫХ ПРАВОВЫХ УСЛОВИЯХ</a:t>
            </a:r>
            <a:endParaRPr lang="ru-RU" sz="2400" dirty="0">
              <a:ln w="1905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847" y="206864"/>
            <a:ext cx="563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715766"/>
            <a:ext cx="88204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6015"/>
            <a:ext cx="1952325" cy="260199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4751933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http://goridcentr.csgpb.by/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82"/>
            <a:ext cx="705768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02471"/>
            <a:ext cx="8496944" cy="193899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Агрессивный </a:t>
            </a:r>
            <a:r>
              <a:rPr lang="ru-RU" sz="2000" b="1" dirty="0">
                <a:solidFill>
                  <a:schemeClr val="tx1"/>
                </a:solidFill>
              </a:rPr>
              <a:t>характер военной политики стран Запада перестал маскироваться </a:t>
            </a:r>
            <a:r>
              <a:rPr lang="ru-RU" sz="2000" dirty="0">
                <a:solidFill>
                  <a:schemeClr val="tx1"/>
                </a:solidFill>
              </a:rPr>
              <a:t>формулировками об «исключительно оборонительной» направленности их военных доктрин.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Военная </a:t>
            </a:r>
            <a:r>
              <a:rPr lang="ru-RU" sz="2000" b="1" dirty="0">
                <a:solidFill>
                  <a:schemeClr val="tx1"/>
                </a:solidFill>
              </a:rPr>
              <a:t>сила рассматривается как основное средство отстаивания своих интересов</a:t>
            </a:r>
            <a:r>
              <a:rPr lang="ru-RU" sz="2000" dirty="0">
                <a:solidFill>
                  <a:schemeClr val="tx1"/>
                </a:solidFill>
              </a:rPr>
              <a:t>. Снижается порог для принятия решений на ее применение.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0"/>
          <a:stretch/>
        </p:blipFill>
        <p:spPr bwMode="auto">
          <a:xfrm>
            <a:off x="395536" y="2485917"/>
            <a:ext cx="4248472" cy="253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https://fikiwiki.com/uploads/posts/2022-02/1645018558_3-fikiwiki-com-p-kartinki-vzriv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80268"/>
            <a:ext cx="4104456" cy="25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91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395536" y="149199"/>
            <a:ext cx="8280920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Против суверенных стран, которые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не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следуют указаниям Запада, развязаны полномасштабные гибридные войны».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3780" y="2757907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  <p:pic>
        <p:nvPicPr>
          <p:cNvPr id="3076" name="Picture 4" descr="https://topwar.ru/uploads/posts/2019-01/1548766685_fgm-148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9037" y="3723878"/>
            <a:ext cx="2181475" cy="14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.forfun.com/fetch/85/859fe59665557b9b5e6d6c0f1989b49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23879"/>
            <a:ext cx="2158835" cy="143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14/c6/0b/14c60b25aef65833331003724ebb51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23879"/>
            <a:ext cx="2296174" cy="14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ossaprimavera.ru/static/files/ce2e9475ca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905" y="3723878"/>
            <a:ext cx="2603367" cy="14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11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9;p16"/>
          <p:cNvSpPr txBox="1">
            <a:spLocks/>
          </p:cNvSpPr>
          <p:nvPr/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8" name="Google Shape;138;p16"/>
          <p:cNvSpPr txBox="1">
            <a:spLocks/>
          </p:cNvSpPr>
          <p:nvPr/>
        </p:nvSpPr>
        <p:spPr>
          <a:xfrm>
            <a:off x="279768" y="1590926"/>
            <a:ext cx="8538412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САНКЦИОННЫЙ ПРЕССИНГ…</a:t>
            </a:r>
            <a:r>
              <a:rPr lang="ru-RU" sz="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ИСКУССТВЕННОЕ ОГРАНИЧЕНИЕ ОФИЦИАЛЬНЫХ КОНТАКТОВ С БЕЛАРУСЬЮ…</a:t>
            </a:r>
            <a:r>
              <a:rPr lang="ru-RU" sz="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МЕДИЙНАЯ ВОЙНА И ДР….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180" y="3956932"/>
            <a:ext cx="85933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indent="0" algn="ctr">
              <a:buFont typeface="IBM Plex Sans Light"/>
              <a:buNone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ИСПОЛЬЗУЮТСЯ 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" indent="0" algn="ctr">
              <a:buFont typeface="IBM Plex Sans Light"/>
              <a:buNone/>
            </a:pPr>
            <a:r>
              <a:rPr lang="ru-RU" sz="27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ОКАЗАНИЯ </a:t>
            </a:r>
            <a:r>
              <a:rPr lang="ru-RU" sz="27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ДАВЛЕНИЯ НА </a:t>
            </a:r>
            <a:r>
              <a:rPr lang="ru-RU" sz="27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НАШУ СТРАНУ</a:t>
            </a:r>
          </a:p>
        </p:txBody>
      </p:sp>
      <p:pic>
        <p:nvPicPr>
          <p:cNvPr id="5124" name="Picture 4" descr="https://content.onliner.by/news/820x5616/570aff807c680496a6b420b303cc6c5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"/>
            <a:ext cx="2051720" cy="1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bel-news.by/wp-content/uploads/2022/02/1045951895_0_0_3000_1688_1920x0_80_0_0_8e19c039b9e4dc2b558475b1a53fecf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"/>
            <a:ext cx="2718845" cy="153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https://newizv.ru/attachments/de31526e9ff5c4fefad7412bcea7e256f23d53e0/store/crop/0/0/1920/1275/1920/0/0/023f7a5a57ebdab7d60cff33edbbe204f4897163d2bda3013cb76dce2635/9c5dc11698d6650414b0813ef34b6f7d5a5dfae185c80c08950831f3a3f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235" y="11"/>
            <a:ext cx="2313469" cy="1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ne-kurim.ru/forum/attachments/4294-lec13-1536x865-jpg.331378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240" y="0"/>
            <a:ext cx="2728040" cy="15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grpSp>
        <p:nvGrpSpPr>
          <p:cNvPr id="15" name="Google Shape;1246;p51"/>
          <p:cNvGrpSpPr/>
          <p:nvPr/>
        </p:nvGrpSpPr>
        <p:grpSpPr>
          <a:xfrm>
            <a:off x="414828" y="1635646"/>
            <a:ext cx="8549232" cy="1736085"/>
            <a:chOff x="6754860" y="3425781"/>
            <a:chExt cx="1125051" cy="228463"/>
          </a:xfrm>
        </p:grpSpPr>
        <p:sp>
          <p:nvSpPr>
            <p:cNvPr id="17" name="Google Shape;1248;p51"/>
            <p:cNvSpPr/>
            <p:nvPr/>
          </p:nvSpPr>
          <p:spPr>
            <a:xfrm>
              <a:off x="6754860" y="3425781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49;p51"/>
            <p:cNvSpPr/>
            <p:nvPr/>
          </p:nvSpPr>
          <p:spPr>
            <a:xfrm rot="16200000">
              <a:off x="7593517" y="3367850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50;p51"/>
            <p:cNvSpPr/>
            <p:nvPr/>
          </p:nvSpPr>
          <p:spPr>
            <a:xfrm rot="5400000">
              <a:off x="7194146" y="3366806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5536" y="1908810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0,12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(1996-2021 гг.)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5856" y="1938030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-0,9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(2020 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192" y="1945963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0,74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(2023 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араллелограмм 4"/>
          <p:cNvSpPr/>
          <p:nvPr/>
        </p:nvSpPr>
        <p:spPr>
          <a:xfrm>
            <a:off x="467544" y="4092772"/>
            <a:ext cx="7128792" cy="737647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157667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Среднее </a:t>
            </a:r>
            <a:r>
              <a:rPr lang="ru-RU" sz="1800" b="1" dirty="0"/>
              <a:t>значение индекса политической стабильности для </a:t>
            </a:r>
            <a:r>
              <a:rPr lang="ru-RU" sz="1800" b="1" dirty="0" smtClean="0"/>
              <a:t>Беларуси (согласно </a:t>
            </a:r>
            <a:r>
              <a:rPr lang="ru-RU" sz="1800" b="1" dirty="0"/>
              <a:t>рейтингу </a:t>
            </a:r>
            <a:r>
              <a:rPr lang="ru-RU" sz="1800" b="1" dirty="0" err="1"/>
              <a:t>The</a:t>
            </a:r>
            <a:r>
              <a:rPr lang="ru-RU" sz="1800" b="1" dirty="0"/>
              <a:t> </a:t>
            </a:r>
            <a:r>
              <a:rPr lang="ru-RU" sz="1800" b="1" dirty="0" err="1"/>
              <a:t>Global</a:t>
            </a:r>
            <a:r>
              <a:rPr lang="ru-RU" sz="1800" b="1" dirty="0"/>
              <a:t> </a:t>
            </a:r>
            <a:r>
              <a:rPr lang="ru-RU" sz="1800" b="1" dirty="0" err="1" smtClean="0"/>
              <a:t>Economy</a:t>
            </a:r>
            <a:r>
              <a:rPr lang="ru-RU" sz="1800" b="1" dirty="0" smtClean="0"/>
              <a:t>) </a:t>
            </a:r>
            <a:endParaRPr lang="ru-RU" sz="18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41151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СЕГОДНЯ В МИРОВОМ РЕЙТИНГЕ БЕЛАРУСЬ ИМЕЕТ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ВЫСШИЙ ДЛЯ СЕБЯ ПОКАЗАТЕЛЬ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ПОЛИТИЧЕСКОЙ СТАБИЛЬНОСТИ С 1996 ГОДА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0000" r="-25000"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39090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РЕФЕРЕНДУМ 2022</a:t>
            </a:r>
            <a:endParaRPr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7" name="Google Shape;237;p24"/>
          <p:cNvSpPr txBox="1">
            <a:spLocks noGrp="1"/>
          </p:cNvSpPr>
          <p:nvPr>
            <p:ph type="sldNum" idx="12"/>
          </p:nvPr>
        </p:nvSpPr>
        <p:spPr>
          <a:xfrm>
            <a:off x="8694775" y="4749850"/>
            <a:ext cx="449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9622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      В </a:t>
            </a:r>
            <a:r>
              <a:rPr lang="ru-RU" sz="1600" i="1" dirty="0"/>
              <a:t>голосовании на референдуме </a:t>
            </a:r>
            <a:r>
              <a:rPr lang="ru-RU" sz="1600" b="1" i="1" dirty="0">
                <a:solidFill>
                  <a:srgbClr val="FF0000"/>
                </a:solidFill>
              </a:rPr>
              <a:t>приняло </a:t>
            </a:r>
            <a:r>
              <a:rPr lang="ru-RU" sz="1600" b="1" i="1" dirty="0" smtClean="0">
                <a:solidFill>
                  <a:srgbClr val="FF0000"/>
                </a:solidFill>
              </a:rPr>
              <a:t>участие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</a:rPr>
              <a:t>78,63</a:t>
            </a:r>
            <a:r>
              <a:rPr lang="ru-RU" sz="1600" b="1" i="1" dirty="0">
                <a:solidFill>
                  <a:srgbClr val="FF0000"/>
                </a:solidFill>
              </a:rPr>
              <a:t>% </a:t>
            </a:r>
            <a:r>
              <a:rPr lang="en-US" sz="1600" b="1" i="1" dirty="0" smtClean="0">
                <a:solidFill>
                  <a:srgbClr val="FF0000"/>
                </a:solidFill>
              </a:rPr>
              <a:t>                  </a:t>
            </a:r>
            <a:r>
              <a:rPr lang="ru-RU" sz="1600" i="1" dirty="0" smtClean="0"/>
              <a:t>от </a:t>
            </a:r>
            <a:r>
              <a:rPr lang="ru-RU" sz="1600" i="1" dirty="0"/>
              <a:t>числа граждан, </a:t>
            </a:r>
            <a:r>
              <a:rPr lang="ru-RU" sz="1600" i="1" dirty="0" smtClean="0"/>
              <a:t>внесенных</a:t>
            </a:r>
            <a:r>
              <a:rPr lang="en-US" sz="1600" i="1" dirty="0" smtClean="0"/>
              <a:t> </a:t>
            </a:r>
            <a:r>
              <a:rPr lang="ru-RU" sz="1600" i="1" dirty="0" smtClean="0"/>
              <a:t>в списки для голосования.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499742"/>
            <a:ext cx="3384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      За </a:t>
            </a:r>
            <a:r>
              <a:rPr lang="ru-RU" sz="1600" i="1" dirty="0"/>
              <a:t>принятие </a:t>
            </a:r>
            <a:r>
              <a:rPr lang="ru-RU" sz="1600" i="1" dirty="0" smtClean="0"/>
              <a:t>решения             </a:t>
            </a:r>
            <a:r>
              <a:rPr lang="ru-RU" sz="1600" i="1" dirty="0"/>
              <a:t>по вынесенному на референдум вопросу </a:t>
            </a:r>
            <a:r>
              <a:rPr lang="ru-RU" sz="1600" i="1" dirty="0" smtClean="0"/>
              <a:t>«</a:t>
            </a:r>
            <a:r>
              <a:rPr lang="ru-RU" sz="1600" i="1" dirty="0"/>
              <a:t>Принимаете ли </a:t>
            </a:r>
            <a:r>
              <a:rPr lang="ru-RU" sz="1600" i="1" dirty="0" smtClean="0"/>
              <a:t>Вы</a:t>
            </a:r>
            <a:r>
              <a:rPr lang="en-US" sz="1600" i="1" dirty="0" smtClean="0"/>
              <a:t> </a:t>
            </a:r>
            <a:r>
              <a:rPr lang="ru-RU" sz="1600" i="1" dirty="0"/>
              <a:t>изменения и </a:t>
            </a:r>
            <a:r>
              <a:rPr lang="ru-RU" sz="1600" i="1" dirty="0" smtClean="0"/>
              <a:t>дополнения Конституции Республики </a:t>
            </a:r>
            <a:r>
              <a:rPr lang="ru-RU" sz="1600" i="1" dirty="0"/>
              <a:t>Беларусь</a:t>
            </a:r>
            <a:r>
              <a:rPr lang="ru-RU" sz="1600" i="1" dirty="0" smtClean="0"/>
              <a:t>?» </a:t>
            </a:r>
            <a:r>
              <a:rPr lang="ru-RU" sz="1600" b="1" i="1" dirty="0" smtClean="0">
                <a:solidFill>
                  <a:srgbClr val="FF0000"/>
                </a:solidFill>
              </a:rPr>
              <a:t>проголосовало 82,86</a:t>
            </a:r>
            <a:r>
              <a:rPr lang="ru-RU" sz="1600" b="1" i="1" dirty="0">
                <a:solidFill>
                  <a:srgbClr val="FF0000"/>
                </a:solidFill>
              </a:rPr>
              <a:t>% </a:t>
            </a:r>
            <a:r>
              <a:rPr lang="ru-RU" sz="1600" i="1" dirty="0" smtClean="0"/>
              <a:t>от </a:t>
            </a:r>
            <a:r>
              <a:rPr lang="ru-RU" sz="1600" i="1" dirty="0"/>
              <a:t>принявших участие </a:t>
            </a:r>
            <a:r>
              <a:rPr lang="ru-RU" sz="1600" i="1" dirty="0" smtClean="0"/>
              <a:t> в </a:t>
            </a:r>
            <a:r>
              <a:rPr lang="ru-RU" sz="1600" i="1" dirty="0"/>
              <a:t>голосовании граждан.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174" name="Google Shape;174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1779662"/>
            <a:ext cx="5112567" cy="3363838"/>
          </a:xfrm>
          <a:prstGeom prst="parallelogram">
            <a:avLst>
              <a:gd name="adj" fmla="val 55926"/>
            </a:avLst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30719" y="1891921"/>
            <a:ext cx="5045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ПРЯМЫЕ АНАЛОГИ ВНС </a:t>
            </a:r>
            <a:r>
              <a:rPr lang="ru-RU" sz="2400" b="1" dirty="0" smtClean="0">
                <a:solidFill>
                  <a:srgbClr val="FF0000"/>
                </a:solidFill>
              </a:rPr>
              <a:t>ОТСУТСТВУЮТ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 ЗАРУБЕЖНЫХ ПОЛИТИЧЕСКИХ СИСТЕМАХ.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55526"/>
            <a:ext cx="8367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ВНС </a:t>
            </a:r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>
                <a:solidFill>
                  <a:srgbClr val="FF0000"/>
                </a:solidFill>
              </a:rPr>
              <a:t>уникальный политический институт, </a:t>
            </a:r>
            <a:r>
              <a:rPr lang="ru-RU" sz="2400" b="1" dirty="0">
                <a:solidFill>
                  <a:srgbClr val="002060"/>
                </a:solidFill>
              </a:rPr>
              <a:t>принимающий ключевые стратегические </a:t>
            </a:r>
            <a:r>
              <a:rPr lang="ru-RU" sz="2400" b="1" dirty="0" smtClean="0">
                <a:solidFill>
                  <a:srgbClr val="002060"/>
                </a:solidFill>
              </a:rPr>
              <a:t>решения.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0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rrey template">
  <a:themeElements>
    <a:clrScheme name="Custom 347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7FCA20"/>
      </a:accent1>
      <a:accent2>
        <a:srgbClr val="02C1D3"/>
      </a:accent2>
      <a:accent3>
        <a:srgbClr val="66BDE8"/>
      </a:accent3>
      <a:accent4>
        <a:srgbClr val="1985D2"/>
      </a:accent4>
      <a:accent5>
        <a:srgbClr val="184880"/>
      </a:accent5>
      <a:accent6>
        <a:srgbClr val="061E3A"/>
      </a:accent6>
      <a:hlink>
        <a:srgbClr val="1985D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1451</Words>
  <Application>Microsoft Office PowerPoint</Application>
  <PresentationFormat>Экран (16:9)</PresentationFormat>
  <Paragraphs>184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IBM Plex Sans</vt:lpstr>
      <vt:lpstr>IBM Plex Sans Light</vt:lpstr>
      <vt:lpstr>Calibri</vt:lpstr>
      <vt:lpstr>Merriweather</vt:lpstr>
      <vt:lpstr>Surrey template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РЕФЕРЕНДУМ 2022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«ГИБРИДНЫЙ» БЛИЦКРИГ ПРОТИВ БЕЛАРУСИ ПРОВАЛИЛСЯ.  МЫ ВМЕСТЕ  САМООТВЕРЖЕННО ОТСТОЯЛИ НЕЗАВИСИМОСТЬ СТРАНЫ.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В ПЕРИОД ПОДГОТОВКИ И ПРОВЕДЕНИЯ ЕДИНОГО ДНЯ ГОЛОСОВАНИЯ  БУДУТ ОБЕСПЕЧЕНЫ МЕРЫ ПО НЕДОПУЩЕНИЮ БЕСПОРЯДКОВ  И ИНЫХ ПРОТИВОЗАКОННЫХ ДЕЙСТВИЙ.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</dc:creator>
  <cp:lastModifiedBy>x</cp:lastModifiedBy>
  <cp:revision>48</cp:revision>
  <dcterms:modified xsi:type="dcterms:W3CDTF">2023-12-18T08:41:46Z</dcterms:modified>
</cp:coreProperties>
</file>