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71" r:id="rId3"/>
    <p:sldId id="273" r:id="rId4"/>
    <p:sldId id="287" r:id="rId5"/>
    <p:sldId id="291" r:id="rId6"/>
    <p:sldId id="298" r:id="rId7"/>
    <p:sldId id="282" r:id="rId8"/>
    <p:sldId id="294" r:id="rId9"/>
    <p:sldId id="279" r:id="rId10"/>
    <p:sldId id="278" r:id="rId11"/>
    <p:sldId id="267" r:id="rId12"/>
    <p:sldId id="280" r:id="rId13"/>
    <p:sldId id="290" r:id="rId14"/>
    <p:sldId id="295" r:id="rId15"/>
    <p:sldId id="297" r:id="rId16"/>
    <p:sldId id="289" r:id="rId17"/>
    <p:sldId id="283" r:id="rId18"/>
  </p:sldIdLst>
  <p:sldSz cx="12192000" cy="6858000"/>
  <p:notesSz cx="6799263" cy="9929813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3840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orient="horz" pos="1979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orient="horz" pos="197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76"/>
    </p:cViewPr>
  </p:sorter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EA722A-31E9-43BD-BFC5-3DD316394E42}" type="doc">
      <dgm:prSet loTypeId="urn:microsoft.com/office/officeart/2005/8/layout/hProcess10#1" loCatId="process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BB739F7-429C-47EC-A0C0-CCCFA1EB2F93}">
      <dgm:prSet custT="1"/>
      <dgm:spPr>
        <a:effectLst>
          <a:reflection blurRad="6350" stA="50000" endA="300" endPos="38500" dist="50800" dir="5400000" sy="-100000" algn="bl" rotWithShape="0"/>
        </a:effectLst>
      </dgm:spPr>
      <dgm:t>
        <a:bodyPr/>
        <a:lstStyle/>
        <a:p>
          <a:pPr rtl="0"/>
          <a:r>
            <a: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Наличие </a:t>
          </a:r>
          <a:r>
            <a:rPr lang="ru-RU" sz="190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СВОБОДНЫХ ЖИЛЫХ КОМНАТ</a:t>
          </a:r>
          <a:r>
            <a:rPr lang="ru-RU" sz="170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агроэкоусадьбе для размещения агроэкотуристов;</a:t>
          </a:r>
        </a:p>
      </dgm:t>
    </dgm:pt>
    <dgm:pt modelId="{E7CBD77E-2222-4DD5-AA8F-0D3E466F2194}" type="parTrans" cxnId="{B9BA1D2A-ADC2-41E2-A90E-1FEB67C7E117}">
      <dgm:prSet/>
      <dgm:spPr/>
      <dgm:t>
        <a:bodyPr/>
        <a:lstStyle/>
        <a:p>
          <a:endParaRPr lang="ru-RU"/>
        </a:p>
      </dgm:t>
    </dgm:pt>
    <dgm:pt modelId="{AF445D81-88E7-4411-AA7E-978B2DB8DE46}" type="sibTrans" cxnId="{B9BA1D2A-ADC2-41E2-A90E-1FEB67C7E117}">
      <dgm:prSet/>
      <dgm:spPr/>
      <dgm:t>
        <a:bodyPr/>
        <a:lstStyle/>
        <a:p>
          <a:endParaRPr lang="ru-RU"/>
        </a:p>
      </dgm:t>
    </dgm:pt>
    <dgm:pt modelId="{28E15A84-64B8-4F04-8496-62DE27105AB8}">
      <dgm:prSet custT="1"/>
      <dgm:spPr>
        <a:effectLst>
          <a:reflection blurRad="6350" stA="50000" endA="300" endPos="38500" dist="50800" dir="5400000" sy="-100000" algn="bl" rotWithShape="0"/>
        </a:effectLst>
      </dgm:spPr>
      <dgm:t>
        <a:bodyPr/>
        <a:lstStyle/>
        <a:p>
          <a:pPr rtl="0"/>
          <a:r>
            <a: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Осуществление субъектами агроэкотуризма (названными физическими лицами и сельскохозяйственными организациями) </a:t>
          </a:r>
          <a:r>
            <a:rPr lang="ru-RU" sz="190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ДЕЯТЕЛЬНОСТИ ПО </a:t>
          </a:r>
          <a:r>
            <a: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производству и (или) переработке сельскохозяйственной продукции</a:t>
          </a:r>
          <a:r>
            <a: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</a:t>
          </a:r>
        </a:p>
      </dgm:t>
    </dgm:pt>
    <dgm:pt modelId="{95CC3334-AD92-45E4-8C3C-6E59C81D86BC}" type="parTrans" cxnId="{0C29B6FD-29A2-4FD2-B9CA-71629AFDE8A2}">
      <dgm:prSet/>
      <dgm:spPr/>
      <dgm:t>
        <a:bodyPr/>
        <a:lstStyle/>
        <a:p>
          <a:endParaRPr lang="ru-RU"/>
        </a:p>
      </dgm:t>
    </dgm:pt>
    <dgm:pt modelId="{0E3BD0E1-1711-4506-891C-0DCC73089B74}" type="sibTrans" cxnId="{0C29B6FD-29A2-4FD2-B9CA-71629AFDE8A2}">
      <dgm:prSet/>
      <dgm:spPr/>
      <dgm:t>
        <a:bodyPr/>
        <a:lstStyle/>
        <a:p>
          <a:endParaRPr lang="ru-RU"/>
        </a:p>
      </dgm:t>
    </dgm:pt>
    <dgm:pt modelId="{06F986AD-A8A1-48CA-962C-0E147D2D55C8}">
      <dgm:prSet custT="1"/>
      <dgm:spPr>
        <a:effectLst>
          <a:reflection blurRad="6350" stA="50000" endA="300" endPos="38500" dist="50800" dir="5400000" sy="-100000" algn="bl" rotWithShape="0"/>
        </a:effectLst>
      </dgm:spPr>
      <dgm:t>
        <a:bodyPr/>
        <a:lstStyle/>
        <a:p>
          <a:pPr rtl="0"/>
          <a:r>
            <a:rPr lang="ru-RU" sz="1900" b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Наличие </a:t>
          </a:r>
          <a:r>
            <a:rPr lang="ru-RU" sz="190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ВОЗМОЖНОСТЕЙ ДЛЯ</a:t>
          </a:r>
          <a:r>
            <a:rPr lang="ru-RU" sz="170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ознакомления АГРОЭКОТУРИСТОВ с природными и архитектурными </a:t>
          </a:r>
          <a:r>
            <a:rPr lang="ru-RU" sz="17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объеами</a:t>
          </a:r>
          <a:r>
            <a: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национальными культурными традициями соответствующей местности.</a:t>
          </a:r>
        </a:p>
      </dgm:t>
    </dgm:pt>
    <dgm:pt modelId="{F625B9C4-4D90-4DEB-9521-CAB930C2A132}" type="parTrans" cxnId="{7F5098CD-369D-4065-97DD-83678C1EE386}">
      <dgm:prSet/>
      <dgm:spPr/>
      <dgm:t>
        <a:bodyPr/>
        <a:lstStyle/>
        <a:p>
          <a:endParaRPr lang="ru-RU"/>
        </a:p>
      </dgm:t>
    </dgm:pt>
    <dgm:pt modelId="{3843746C-48AD-4A94-A7E7-A23B0F6B8F9E}" type="sibTrans" cxnId="{7F5098CD-369D-4065-97DD-83678C1EE386}">
      <dgm:prSet/>
      <dgm:spPr/>
      <dgm:t>
        <a:bodyPr/>
        <a:lstStyle/>
        <a:p>
          <a:endParaRPr lang="ru-RU"/>
        </a:p>
      </dgm:t>
    </dgm:pt>
    <dgm:pt modelId="{2BAA17FE-A3D4-4F37-9411-9F3DD878DD1F}" type="pres">
      <dgm:prSet presAssocID="{FCEA722A-31E9-43BD-BFC5-3DD316394E4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249108-E9CD-4F37-B503-9BB902B5F65F}" type="pres">
      <dgm:prSet presAssocID="{FBB739F7-429C-47EC-A0C0-CCCFA1EB2F93}" presName="composite" presStyleCnt="0"/>
      <dgm:spPr/>
    </dgm:pt>
    <dgm:pt modelId="{13CDA6CD-3696-4872-A43A-02E11E1D24BD}" type="pres">
      <dgm:prSet presAssocID="{FBB739F7-429C-47EC-A0C0-CCCFA1EB2F93}" presName="imagSh" presStyleLbl="bgImgPlace1" presStyleIdx="0" presStyleCnt="3" custScaleY="82033" custLinFactNeighborX="16909" custLinFactNeighborY="31311"/>
      <dgm:spPr/>
    </dgm:pt>
    <dgm:pt modelId="{139032A8-95DA-463F-9384-532C115CE5E3}" type="pres">
      <dgm:prSet presAssocID="{FBB739F7-429C-47EC-A0C0-CCCFA1EB2F93}" presName="txNode" presStyleLbl="node1" presStyleIdx="0" presStyleCnt="3" custScaleX="111547" custScaleY="112452" custLinFactNeighborX="-2074" custLinFactNeighborY="-19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3C539E-CDD9-4FF6-B96A-9E85B91C9A29}" type="pres">
      <dgm:prSet presAssocID="{AF445D81-88E7-4411-AA7E-978B2DB8DE46}" presName="sibTrans" presStyleLbl="sibTrans2D1" presStyleIdx="0" presStyleCnt="2" custAng="309575" custScaleX="147454" custScaleY="91257" custLinFactNeighborX="-36649" custLinFactNeighborY="62958"/>
      <dgm:spPr/>
      <dgm:t>
        <a:bodyPr/>
        <a:lstStyle/>
        <a:p>
          <a:endParaRPr lang="ru-RU"/>
        </a:p>
      </dgm:t>
    </dgm:pt>
    <dgm:pt modelId="{3DDA5161-2F4F-4610-83B9-B1B894B0A6E1}" type="pres">
      <dgm:prSet presAssocID="{AF445D81-88E7-4411-AA7E-978B2DB8DE46}" presName="connTx" presStyleLbl="sibTrans2D1" presStyleIdx="0" presStyleCnt="2"/>
      <dgm:spPr/>
      <dgm:t>
        <a:bodyPr/>
        <a:lstStyle/>
        <a:p>
          <a:endParaRPr lang="ru-RU"/>
        </a:p>
      </dgm:t>
    </dgm:pt>
    <dgm:pt modelId="{76E8A1D3-CC61-4B33-98EB-47214958E944}" type="pres">
      <dgm:prSet presAssocID="{28E15A84-64B8-4F04-8496-62DE27105AB8}" presName="composite" presStyleCnt="0"/>
      <dgm:spPr/>
    </dgm:pt>
    <dgm:pt modelId="{3FF8DA58-9384-4687-912C-5008B28B4A84}" type="pres">
      <dgm:prSet presAssocID="{28E15A84-64B8-4F04-8496-62DE27105AB8}" presName="imagSh" presStyleLbl="bgImgPlace1" presStyleIdx="1" presStyleCnt="3" custLinFactNeighborX="11963" custLinFactNeighborY="32189"/>
      <dgm:spPr/>
    </dgm:pt>
    <dgm:pt modelId="{014717CE-F9AA-4201-8A46-D8BE0FEFAF7E}" type="pres">
      <dgm:prSet presAssocID="{28E15A84-64B8-4F04-8496-62DE27105AB8}" presName="txNode" presStyleLbl="node1" presStyleIdx="1" presStyleCnt="3" custScaleX="140676" custScaleY="191692" custLinFactNeighborX="-75" custLinFactNeighborY="-62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C68DA0-D4BC-4931-ABB2-AE55342FD60E}" type="pres">
      <dgm:prSet presAssocID="{0E3BD0E1-1711-4506-891C-0DCC73089B74}" presName="sibTrans" presStyleLbl="sibTrans2D1" presStyleIdx="1" presStyleCnt="2" custAng="529184" custScaleX="138201" custLinFactY="46127" custLinFactNeighborX="39605" custLinFactNeighborY="100000"/>
      <dgm:spPr/>
      <dgm:t>
        <a:bodyPr/>
        <a:lstStyle/>
        <a:p>
          <a:endParaRPr lang="ru-RU"/>
        </a:p>
      </dgm:t>
    </dgm:pt>
    <dgm:pt modelId="{F7C818B7-7539-419F-BC65-9F9F421843F3}" type="pres">
      <dgm:prSet presAssocID="{0E3BD0E1-1711-4506-891C-0DCC73089B74}" presName="connTx" presStyleLbl="sibTrans2D1" presStyleIdx="1" presStyleCnt="2"/>
      <dgm:spPr/>
      <dgm:t>
        <a:bodyPr/>
        <a:lstStyle/>
        <a:p>
          <a:endParaRPr lang="ru-RU"/>
        </a:p>
      </dgm:t>
    </dgm:pt>
    <dgm:pt modelId="{41E3CA4B-7554-4FB7-9C20-36796DC56A15}" type="pres">
      <dgm:prSet presAssocID="{06F986AD-A8A1-48CA-962C-0E147D2D55C8}" presName="composite" presStyleCnt="0"/>
      <dgm:spPr/>
    </dgm:pt>
    <dgm:pt modelId="{0665CD09-F6ED-428D-AC1A-53162534FCF3}" type="pres">
      <dgm:prSet presAssocID="{06F986AD-A8A1-48CA-962C-0E147D2D55C8}" presName="imagSh" presStyleLbl="bgImgPlace1" presStyleIdx="2" presStyleCnt="3" custLinFactNeighborX="5123" custLinFactNeighborY="8336"/>
      <dgm:spPr/>
    </dgm:pt>
    <dgm:pt modelId="{A04EAEED-168F-4DE4-A326-5BC81FB16CD9}" type="pres">
      <dgm:prSet presAssocID="{06F986AD-A8A1-48CA-962C-0E147D2D55C8}" presName="txNode" presStyleLbl="node1" presStyleIdx="2" presStyleCnt="3" custScaleX="128992" custScaleY="199692" custLinFactNeighborX="469" custLinFactNeighborY="-4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5098CD-369D-4065-97DD-83678C1EE386}" srcId="{FCEA722A-31E9-43BD-BFC5-3DD316394E42}" destId="{06F986AD-A8A1-48CA-962C-0E147D2D55C8}" srcOrd="2" destOrd="0" parTransId="{F625B9C4-4D90-4DEB-9521-CAB930C2A132}" sibTransId="{3843746C-48AD-4A94-A7E7-A23B0F6B8F9E}"/>
    <dgm:cxn modelId="{41D4ED00-31DC-4C21-BBBB-4FC6F8C6F98E}" type="presOf" srcId="{06F986AD-A8A1-48CA-962C-0E147D2D55C8}" destId="{A04EAEED-168F-4DE4-A326-5BC81FB16CD9}" srcOrd="0" destOrd="0" presId="urn:microsoft.com/office/officeart/2005/8/layout/hProcess10#1"/>
    <dgm:cxn modelId="{F7AA01E0-6578-4856-B664-0D5CF9C6ED02}" type="presOf" srcId="{0E3BD0E1-1711-4506-891C-0DCC73089B74}" destId="{F7C818B7-7539-419F-BC65-9F9F421843F3}" srcOrd="1" destOrd="0" presId="urn:microsoft.com/office/officeart/2005/8/layout/hProcess10#1"/>
    <dgm:cxn modelId="{D384A4F8-8F99-48B4-B94E-0C27F70454BC}" type="presOf" srcId="{FCEA722A-31E9-43BD-BFC5-3DD316394E42}" destId="{2BAA17FE-A3D4-4F37-9411-9F3DD878DD1F}" srcOrd="0" destOrd="0" presId="urn:microsoft.com/office/officeart/2005/8/layout/hProcess10#1"/>
    <dgm:cxn modelId="{E5C130B7-B81C-454C-A731-03A89062407F}" type="presOf" srcId="{0E3BD0E1-1711-4506-891C-0DCC73089B74}" destId="{CAC68DA0-D4BC-4931-ABB2-AE55342FD60E}" srcOrd="0" destOrd="0" presId="urn:microsoft.com/office/officeart/2005/8/layout/hProcess10#1"/>
    <dgm:cxn modelId="{B9BA1D2A-ADC2-41E2-A90E-1FEB67C7E117}" srcId="{FCEA722A-31E9-43BD-BFC5-3DD316394E42}" destId="{FBB739F7-429C-47EC-A0C0-CCCFA1EB2F93}" srcOrd="0" destOrd="0" parTransId="{E7CBD77E-2222-4DD5-AA8F-0D3E466F2194}" sibTransId="{AF445D81-88E7-4411-AA7E-978B2DB8DE46}"/>
    <dgm:cxn modelId="{548F44A9-A383-4BCF-80B2-CB2ACC53A1FB}" type="presOf" srcId="{28E15A84-64B8-4F04-8496-62DE27105AB8}" destId="{014717CE-F9AA-4201-8A46-D8BE0FEFAF7E}" srcOrd="0" destOrd="0" presId="urn:microsoft.com/office/officeart/2005/8/layout/hProcess10#1"/>
    <dgm:cxn modelId="{4FA8D5AF-0B21-4DAC-972E-A37E15E580AA}" type="presOf" srcId="{FBB739F7-429C-47EC-A0C0-CCCFA1EB2F93}" destId="{139032A8-95DA-463F-9384-532C115CE5E3}" srcOrd="0" destOrd="0" presId="urn:microsoft.com/office/officeart/2005/8/layout/hProcess10#1"/>
    <dgm:cxn modelId="{0C29B6FD-29A2-4FD2-B9CA-71629AFDE8A2}" srcId="{FCEA722A-31E9-43BD-BFC5-3DD316394E42}" destId="{28E15A84-64B8-4F04-8496-62DE27105AB8}" srcOrd="1" destOrd="0" parTransId="{95CC3334-AD92-45E4-8C3C-6E59C81D86BC}" sibTransId="{0E3BD0E1-1711-4506-891C-0DCC73089B74}"/>
    <dgm:cxn modelId="{D793D0B4-4ABC-4DD5-AC15-722F2630719B}" type="presOf" srcId="{AF445D81-88E7-4411-AA7E-978B2DB8DE46}" destId="{3DDA5161-2F4F-4610-83B9-B1B894B0A6E1}" srcOrd="1" destOrd="0" presId="urn:microsoft.com/office/officeart/2005/8/layout/hProcess10#1"/>
    <dgm:cxn modelId="{AEF22C8F-D451-4C22-B535-20ACD8EC93EA}" type="presOf" srcId="{AF445D81-88E7-4411-AA7E-978B2DB8DE46}" destId="{253C539E-CDD9-4FF6-B96A-9E85B91C9A29}" srcOrd="0" destOrd="0" presId="urn:microsoft.com/office/officeart/2005/8/layout/hProcess10#1"/>
    <dgm:cxn modelId="{E6BEBC13-F1E4-49D5-A1DB-54E59DF9D497}" type="presParOf" srcId="{2BAA17FE-A3D4-4F37-9411-9F3DD878DD1F}" destId="{AB249108-E9CD-4F37-B503-9BB902B5F65F}" srcOrd="0" destOrd="0" presId="urn:microsoft.com/office/officeart/2005/8/layout/hProcess10#1"/>
    <dgm:cxn modelId="{27683087-E312-4BA3-BFBA-9BFAA83DFD98}" type="presParOf" srcId="{AB249108-E9CD-4F37-B503-9BB902B5F65F}" destId="{13CDA6CD-3696-4872-A43A-02E11E1D24BD}" srcOrd="0" destOrd="0" presId="urn:microsoft.com/office/officeart/2005/8/layout/hProcess10#1"/>
    <dgm:cxn modelId="{088DABE8-3F3F-4C02-9FA6-E7918ED75DA8}" type="presParOf" srcId="{AB249108-E9CD-4F37-B503-9BB902B5F65F}" destId="{139032A8-95DA-463F-9384-532C115CE5E3}" srcOrd="1" destOrd="0" presId="urn:microsoft.com/office/officeart/2005/8/layout/hProcess10#1"/>
    <dgm:cxn modelId="{B82CEAE2-3350-4BEE-A789-A523927A0B80}" type="presParOf" srcId="{2BAA17FE-A3D4-4F37-9411-9F3DD878DD1F}" destId="{253C539E-CDD9-4FF6-B96A-9E85B91C9A29}" srcOrd="1" destOrd="0" presId="urn:microsoft.com/office/officeart/2005/8/layout/hProcess10#1"/>
    <dgm:cxn modelId="{93E52617-80F3-4026-8D58-DC3A96118584}" type="presParOf" srcId="{253C539E-CDD9-4FF6-B96A-9E85B91C9A29}" destId="{3DDA5161-2F4F-4610-83B9-B1B894B0A6E1}" srcOrd="0" destOrd="0" presId="urn:microsoft.com/office/officeart/2005/8/layout/hProcess10#1"/>
    <dgm:cxn modelId="{1959ABC4-FDDF-4FDE-8EEE-948CA92A35AA}" type="presParOf" srcId="{2BAA17FE-A3D4-4F37-9411-9F3DD878DD1F}" destId="{76E8A1D3-CC61-4B33-98EB-47214958E944}" srcOrd="2" destOrd="0" presId="urn:microsoft.com/office/officeart/2005/8/layout/hProcess10#1"/>
    <dgm:cxn modelId="{F13B95BA-E5DE-4646-A18F-3B580E41BDEB}" type="presParOf" srcId="{76E8A1D3-CC61-4B33-98EB-47214958E944}" destId="{3FF8DA58-9384-4687-912C-5008B28B4A84}" srcOrd="0" destOrd="0" presId="urn:microsoft.com/office/officeart/2005/8/layout/hProcess10#1"/>
    <dgm:cxn modelId="{CD971DDA-87A9-4E6B-9636-D73E4D5744B3}" type="presParOf" srcId="{76E8A1D3-CC61-4B33-98EB-47214958E944}" destId="{014717CE-F9AA-4201-8A46-D8BE0FEFAF7E}" srcOrd="1" destOrd="0" presId="urn:microsoft.com/office/officeart/2005/8/layout/hProcess10#1"/>
    <dgm:cxn modelId="{6C041FB8-2D4B-4BDE-B75F-B960631858A0}" type="presParOf" srcId="{2BAA17FE-A3D4-4F37-9411-9F3DD878DD1F}" destId="{CAC68DA0-D4BC-4931-ABB2-AE55342FD60E}" srcOrd="3" destOrd="0" presId="urn:microsoft.com/office/officeart/2005/8/layout/hProcess10#1"/>
    <dgm:cxn modelId="{2BCEE90A-4D21-4AA4-82B7-72411D96FE9E}" type="presParOf" srcId="{CAC68DA0-D4BC-4931-ABB2-AE55342FD60E}" destId="{F7C818B7-7539-419F-BC65-9F9F421843F3}" srcOrd="0" destOrd="0" presId="urn:microsoft.com/office/officeart/2005/8/layout/hProcess10#1"/>
    <dgm:cxn modelId="{02A7877A-87A0-44BB-BBF0-D8790168BDAC}" type="presParOf" srcId="{2BAA17FE-A3D4-4F37-9411-9F3DD878DD1F}" destId="{41E3CA4B-7554-4FB7-9C20-36796DC56A15}" srcOrd="4" destOrd="0" presId="urn:microsoft.com/office/officeart/2005/8/layout/hProcess10#1"/>
    <dgm:cxn modelId="{E7866AB5-342A-4C07-AB66-22E4436B0E35}" type="presParOf" srcId="{41E3CA4B-7554-4FB7-9C20-36796DC56A15}" destId="{0665CD09-F6ED-428D-AC1A-53162534FCF3}" srcOrd="0" destOrd="0" presId="urn:microsoft.com/office/officeart/2005/8/layout/hProcess10#1"/>
    <dgm:cxn modelId="{1301A8E3-3E04-4DCD-AD63-A832572A89CA}" type="presParOf" srcId="{41E3CA4B-7554-4FB7-9C20-36796DC56A15}" destId="{A04EAEED-168F-4DE4-A326-5BC81FB16CD9}" srcOrd="1" destOrd="0" presId="urn:microsoft.com/office/officeart/2005/8/layout/hProcess10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  <a:ext uri="{C62137D5-CB1D-491B-B009-E17868A290BF}">
      <dgm14:recolorImg xmlns:dgm14="http://schemas.microsoft.com/office/drawing/2010/diagram" xmlns="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D2EAC6-CC85-4440-B62A-5B0AC3977287}" type="doc">
      <dgm:prSet loTypeId="urn:microsoft.com/office/officeart/2005/8/layout/radial4" loCatId="relationship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E13A338-F5C2-4F1F-AEC2-0FA980400045}">
      <dgm:prSet custT="1"/>
      <dgm:spPr>
        <a:effectLst>
          <a:reflection blurRad="6350" stA="50000" endPos="38000" dist="101600" dir="5400000" sy="-100000" algn="bl" rotWithShape="0"/>
        </a:effectLst>
      </dgm:spPr>
      <dgm:t>
        <a:bodyPr/>
        <a:lstStyle/>
        <a:p>
          <a:pPr rtl="0"/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 НАЧАЛА ОСУЩЕСТВЛЕНИЯ ДЕЯТЕЛЬНОСТИ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en-US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отношении </a:t>
          </a:r>
          <a:r>
            <a:rPr lang="ru-RU" sz="1900" b="1" i="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каждой </a:t>
          </a:r>
          <a:r>
            <a:rPr lang="ru-RU" sz="1900" b="1" i="0" u="sng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агроэкоусадьбы</a:t>
          </a:r>
          <a:r>
            <a:rPr lang="ru-RU" sz="190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1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C1A940-7314-4BE9-83E6-FE79C92C5F12}" type="parTrans" cxnId="{4570A737-15B4-4501-9505-00A8C06341F6}">
      <dgm:prSet/>
      <dgm:spPr/>
      <dgm:t>
        <a:bodyPr/>
        <a:lstStyle/>
        <a:p>
          <a:endParaRPr lang="ru-RU"/>
        </a:p>
      </dgm:t>
    </dgm:pt>
    <dgm:pt modelId="{2457359A-95CD-4B1E-8D92-942101B80526}" type="sibTrans" cxnId="{4570A737-15B4-4501-9505-00A8C06341F6}">
      <dgm:prSet/>
      <dgm:spPr/>
      <dgm:t>
        <a:bodyPr/>
        <a:lstStyle/>
        <a:p>
          <a:endParaRPr lang="ru-RU"/>
        </a:p>
      </dgm:t>
    </dgm:pt>
    <dgm:pt modelId="{C8CCF44B-67E5-420B-A30D-126D919565D9}">
      <dgm:prSet custT="1"/>
      <dgm:spPr/>
      <dgm:t>
        <a:bodyPr/>
        <a:lstStyle/>
        <a:p>
          <a:pPr rtl="0"/>
          <a:r>
            <a:rPr lang="ru-RU" sz="17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</a:t>
          </a:r>
          <a:r>
            <a: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АПРАВИТЬ ПИСЬМЕННОЕ УВЕДОМЛЕНИЕ по форме, установленной Минспорта и туризма в райисполком по месту нахождения </a:t>
          </a:r>
          <a:r>
            <a:rPr lang="ru-RU" sz="17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агроэкоусадьбы</a:t>
          </a:r>
          <a:endParaRPr lang="ru-RU" sz="17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6308DC-D523-4346-951A-8EF8CD908E14}" type="parTrans" cxnId="{11F449C7-ADD4-48B4-A0D2-757720D15E7F}">
      <dgm:prSet/>
      <dgm:spPr/>
      <dgm:t>
        <a:bodyPr/>
        <a:lstStyle/>
        <a:p>
          <a:endParaRPr lang="ru-RU"/>
        </a:p>
      </dgm:t>
    </dgm:pt>
    <dgm:pt modelId="{7C15FC96-C782-4AF5-9672-0218475CC8C3}" type="sibTrans" cxnId="{11F449C7-ADD4-48B4-A0D2-757720D15E7F}">
      <dgm:prSet/>
      <dgm:spPr/>
      <dgm:t>
        <a:bodyPr/>
        <a:lstStyle/>
        <a:p>
          <a:endParaRPr lang="ru-RU"/>
        </a:p>
      </dgm:t>
    </dgm:pt>
    <dgm:pt modelId="{E01E11B9-90A5-487C-92A7-C0D1B65B2976}">
      <dgm:prSet custT="1"/>
      <dgm:spPr/>
      <dgm:t>
        <a:bodyPr/>
        <a:lstStyle/>
        <a:p>
          <a:pPr rtl="0">
            <a:lnSpc>
              <a:spcPct val="80000"/>
            </a:lnSpc>
          </a:pPr>
          <a:r>
            <a:rPr lang="ru-RU" sz="1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Субъекты </a:t>
          </a:r>
          <a:r>
            <a:rPr lang="ru-RU" sz="1000" b="1" i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агроэкотуризма</a:t>
          </a:r>
          <a:r>
            <a:rPr lang="ru-RU" sz="1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осуществляющие деятельность по оказанию услуг в сфере </a:t>
          </a:r>
          <a:r>
            <a:rPr lang="ru-RU" sz="1000" b="1" i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агроэкотуризма</a:t>
          </a:r>
          <a:r>
            <a:rPr lang="ru-RU" sz="1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на территории одной </a:t>
          </a:r>
          <a:r>
            <a:rPr lang="ru-RU" sz="1000" b="1" i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агроэкоусадьбы</a:t>
          </a:r>
          <a:r>
            <a:rPr lang="ru-RU" sz="1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и планирующие осуществлять такую деятельность </a:t>
          </a:r>
          <a:r>
            <a:rPr lang="ru-RU" sz="1000" b="1" i="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 территории второй </a:t>
          </a:r>
          <a:r>
            <a:rPr lang="ru-RU" sz="1000" b="1" i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агроэкоусадьбы</a:t>
          </a:r>
          <a:r>
            <a:rPr lang="ru-RU" sz="1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ОБЯЗАНЫ ДО ЗАКЛЮЧЕНИЯ первого договора на оказание услуг в сфере </a:t>
          </a:r>
          <a:r>
            <a:rPr lang="ru-RU" sz="1000" b="1" i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агроэкотуризма</a:t>
          </a:r>
          <a:r>
            <a:rPr lang="ru-RU" sz="1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предусматривающего оказание </a:t>
          </a:r>
          <a:r>
            <a:rPr lang="ru-RU" sz="1000" b="1" i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агроэкотуристам</a:t>
          </a:r>
          <a:r>
            <a:rPr lang="ru-RU" sz="1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данных услуг на территории второй </a:t>
          </a:r>
          <a:r>
            <a:rPr lang="ru-RU" sz="1000" b="1" i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агроэкоусадьбы</a:t>
          </a:r>
          <a:r>
            <a:rPr lang="ru-RU" sz="1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в отношении второй </a:t>
          </a:r>
          <a:r>
            <a:rPr lang="ru-RU" sz="1000" b="1" i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агроэкоусадьбы</a:t>
          </a:r>
          <a:r>
            <a:rPr lang="ru-RU" sz="1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УПЛАТИТЬ СБОР И НАПРАВИТЬ ПИСЬМЕННОЕ УВЕДОМЛЕНИЕ, указав в нем вторую </a:t>
          </a:r>
          <a:r>
            <a:rPr lang="ru-RU" sz="1000" b="1" i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агроэкоусадьбу</a:t>
          </a:r>
          <a:r>
            <a:rPr lang="ru-RU" sz="1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ru-RU" sz="1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F5C7D3-302D-4BCE-8546-917479A8AE92}" type="sibTrans" cxnId="{BDCE4714-3FA9-4868-B0EB-947FD106764D}">
      <dgm:prSet/>
      <dgm:spPr/>
      <dgm:t>
        <a:bodyPr/>
        <a:lstStyle/>
        <a:p>
          <a:endParaRPr lang="ru-RU"/>
        </a:p>
      </dgm:t>
    </dgm:pt>
    <dgm:pt modelId="{57A3BE42-D1B6-48B1-A65C-015D73F246E4}" type="parTrans" cxnId="{BDCE4714-3FA9-4868-B0EB-947FD106764D}">
      <dgm:prSet/>
      <dgm:spPr/>
      <dgm:t>
        <a:bodyPr/>
        <a:lstStyle/>
        <a:p>
          <a:endParaRPr lang="ru-RU"/>
        </a:p>
      </dgm:t>
    </dgm:pt>
    <dgm:pt modelId="{D31D8D1B-D2CD-4639-9709-22FA6513CABA}">
      <dgm:prSet custT="1"/>
      <dgm:spPr>
        <a:effectLst>
          <a:reflection stA="50000" endPos="38000" dist="50800" dir="5400000" sy="-100000" algn="bl" rotWithShape="0"/>
        </a:effectLst>
      </dgm:spPr>
      <dgm:t>
        <a:bodyPr/>
        <a:lstStyle/>
        <a:p>
          <a:pPr rtl="0"/>
          <a:r>
            <a: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УПЛАТИТЬ СБОР за осуществление деятельности по оказанию услуг в сфере </a:t>
          </a:r>
          <a:r>
            <a:rPr lang="ru-RU" sz="17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агроэкотуризма</a:t>
          </a:r>
          <a:r>
            <a: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ru-RU" sz="170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далее</a:t>
          </a:r>
          <a:r>
            <a: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– сбор)</a:t>
          </a:r>
        </a:p>
      </dgm:t>
    </dgm:pt>
    <dgm:pt modelId="{0D15DA08-C808-443D-B5EA-98ACE537FB9F}" type="sibTrans" cxnId="{62A13FAF-7C0B-4796-A9EF-3A6C972C5A8F}">
      <dgm:prSet/>
      <dgm:spPr/>
      <dgm:t>
        <a:bodyPr/>
        <a:lstStyle/>
        <a:p>
          <a:endParaRPr lang="ru-RU"/>
        </a:p>
      </dgm:t>
    </dgm:pt>
    <dgm:pt modelId="{D21A3FA4-0DD1-4F3B-9902-1522A1CEFA73}" type="parTrans" cxnId="{62A13FAF-7C0B-4796-A9EF-3A6C972C5A8F}">
      <dgm:prSet/>
      <dgm:spPr/>
      <dgm:t>
        <a:bodyPr/>
        <a:lstStyle/>
        <a:p>
          <a:endParaRPr lang="ru-RU"/>
        </a:p>
      </dgm:t>
    </dgm:pt>
    <dgm:pt modelId="{B2084A22-1158-40FE-BA8E-9861EABBD9AE}" type="pres">
      <dgm:prSet presAssocID="{15D2EAC6-CC85-4440-B62A-5B0AC397728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06CF4B-70B7-4267-9F29-7BB7CDDE988B}" type="pres">
      <dgm:prSet presAssocID="{5E13A338-F5C2-4F1F-AEC2-0FA980400045}" presName="centerShape" presStyleLbl="node0" presStyleIdx="0" presStyleCnt="1" custScaleX="166897" custScaleY="106683" custLinFactNeighborX="14384" custLinFactNeighborY="-33619"/>
      <dgm:spPr/>
      <dgm:t>
        <a:bodyPr/>
        <a:lstStyle/>
        <a:p>
          <a:endParaRPr lang="ru-RU"/>
        </a:p>
      </dgm:t>
    </dgm:pt>
    <dgm:pt modelId="{41F35DC6-4792-4E26-95C6-10FF82031FF4}" type="pres">
      <dgm:prSet presAssocID="{D21A3FA4-0DD1-4F3B-9902-1522A1CEFA73}" presName="parTrans" presStyleLbl="bgSibTrans2D1" presStyleIdx="0" presStyleCnt="3" custAng="21537301" custScaleX="86500" custScaleY="100649" custLinFactNeighborX="-14078" custLinFactNeighborY="-72440"/>
      <dgm:spPr/>
      <dgm:t>
        <a:bodyPr/>
        <a:lstStyle/>
        <a:p>
          <a:endParaRPr lang="ru-RU"/>
        </a:p>
      </dgm:t>
    </dgm:pt>
    <dgm:pt modelId="{1EB5D1B4-FA44-4130-87C9-FB9BE767B21F}" type="pres">
      <dgm:prSet presAssocID="{D31D8D1B-D2CD-4639-9709-22FA6513CABA}" presName="node" presStyleLbl="node1" presStyleIdx="0" presStyleCnt="3" custScaleX="117013" custScaleY="185451" custRadScaleRad="165794" custRadScaleInc="2021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F40064-97FA-4B1B-92BB-EB927104A5E8}" type="pres">
      <dgm:prSet presAssocID="{F36308DC-D523-4346-951A-8EF8CD908E14}" presName="parTrans" presStyleLbl="bgSibTrans2D1" presStyleIdx="1" presStyleCnt="3" custAng="21042939" custScaleX="117625" custScaleY="103774" custLinFactNeighborX="-4812" custLinFactNeighborY="12370" custRadScaleRad="37417" custRadScaleInc="-2147483648"/>
      <dgm:spPr/>
      <dgm:t>
        <a:bodyPr/>
        <a:lstStyle/>
        <a:p>
          <a:endParaRPr lang="ru-RU"/>
        </a:p>
      </dgm:t>
    </dgm:pt>
    <dgm:pt modelId="{91C2534F-7631-4573-97B7-1AEEB86DA2BF}" type="pres">
      <dgm:prSet presAssocID="{C8CCF44B-67E5-420B-A30D-126D919565D9}" presName="node" presStyleLbl="node1" presStyleIdx="1" presStyleCnt="3" custAng="0" custScaleX="166861" custScaleY="109367" custRadScaleRad="146410" custRadScaleInc="-869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850999-2DDF-4A7D-8B14-E52338372DCA}" type="pres">
      <dgm:prSet presAssocID="{57A3BE42-D1B6-48B1-A65C-015D73F246E4}" presName="parTrans" presStyleLbl="bgSibTrans2D1" presStyleIdx="2" presStyleCnt="3" custAng="17620930" custScaleX="24942" custScaleY="85751" custLinFactY="-10133" custLinFactNeighborX="-47958" custLinFactNeighborY="-100000"/>
      <dgm:spPr/>
      <dgm:t>
        <a:bodyPr/>
        <a:lstStyle/>
        <a:p>
          <a:endParaRPr lang="ru-RU"/>
        </a:p>
      </dgm:t>
    </dgm:pt>
    <dgm:pt modelId="{67873AB6-7632-4776-9443-BDF85BD8A99E}" type="pres">
      <dgm:prSet presAssocID="{E01E11B9-90A5-487C-92A7-C0D1B65B2976}" presName="node" presStyleLbl="node1" presStyleIdx="2" presStyleCnt="3" custAng="0" custScaleX="171441" custScaleY="134666" custRadScaleRad="113925" custRadScaleInc="-2385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70A737-15B4-4501-9505-00A8C06341F6}" srcId="{15D2EAC6-CC85-4440-B62A-5B0AC3977287}" destId="{5E13A338-F5C2-4F1F-AEC2-0FA980400045}" srcOrd="0" destOrd="0" parTransId="{13C1A940-7314-4BE9-83E6-FE79C92C5F12}" sibTransId="{2457359A-95CD-4B1E-8D92-942101B80526}"/>
    <dgm:cxn modelId="{5A9B7B57-56CD-4EBA-A5F6-1EAEAB7CF9F1}" type="presOf" srcId="{D21A3FA4-0DD1-4F3B-9902-1522A1CEFA73}" destId="{41F35DC6-4792-4E26-95C6-10FF82031FF4}" srcOrd="0" destOrd="0" presId="urn:microsoft.com/office/officeart/2005/8/layout/radial4"/>
    <dgm:cxn modelId="{3C095085-6028-4405-8F77-155AB0902859}" type="presOf" srcId="{5E13A338-F5C2-4F1F-AEC2-0FA980400045}" destId="{4106CF4B-70B7-4267-9F29-7BB7CDDE988B}" srcOrd="0" destOrd="0" presId="urn:microsoft.com/office/officeart/2005/8/layout/radial4"/>
    <dgm:cxn modelId="{5F2C09A9-FC8C-4445-AA77-75C3E4028B7A}" type="presOf" srcId="{F36308DC-D523-4346-951A-8EF8CD908E14}" destId="{18F40064-97FA-4B1B-92BB-EB927104A5E8}" srcOrd="0" destOrd="0" presId="urn:microsoft.com/office/officeart/2005/8/layout/radial4"/>
    <dgm:cxn modelId="{198D785F-38D3-40C0-894B-F13A30B1DD53}" type="presOf" srcId="{C8CCF44B-67E5-420B-A30D-126D919565D9}" destId="{91C2534F-7631-4573-97B7-1AEEB86DA2BF}" srcOrd="0" destOrd="0" presId="urn:microsoft.com/office/officeart/2005/8/layout/radial4"/>
    <dgm:cxn modelId="{5EEF35B0-FF69-4D21-BCC4-1742E623EF84}" type="presOf" srcId="{E01E11B9-90A5-487C-92A7-C0D1B65B2976}" destId="{67873AB6-7632-4776-9443-BDF85BD8A99E}" srcOrd="0" destOrd="0" presId="urn:microsoft.com/office/officeart/2005/8/layout/radial4"/>
    <dgm:cxn modelId="{BDCE4714-3FA9-4868-B0EB-947FD106764D}" srcId="{5E13A338-F5C2-4F1F-AEC2-0FA980400045}" destId="{E01E11B9-90A5-487C-92A7-C0D1B65B2976}" srcOrd="2" destOrd="0" parTransId="{57A3BE42-D1B6-48B1-A65C-015D73F246E4}" sibTransId="{31F5C7D3-302D-4BCE-8546-917479A8AE92}"/>
    <dgm:cxn modelId="{11F449C7-ADD4-48B4-A0D2-757720D15E7F}" srcId="{5E13A338-F5C2-4F1F-AEC2-0FA980400045}" destId="{C8CCF44B-67E5-420B-A30D-126D919565D9}" srcOrd="1" destOrd="0" parTransId="{F36308DC-D523-4346-951A-8EF8CD908E14}" sibTransId="{7C15FC96-C782-4AF5-9672-0218475CC8C3}"/>
    <dgm:cxn modelId="{16C4A2B8-332D-477C-8D86-ECDF7AEAD3AB}" type="presOf" srcId="{15D2EAC6-CC85-4440-B62A-5B0AC3977287}" destId="{B2084A22-1158-40FE-BA8E-9861EABBD9AE}" srcOrd="0" destOrd="0" presId="urn:microsoft.com/office/officeart/2005/8/layout/radial4"/>
    <dgm:cxn modelId="{62A13FAF-7C0B-4796-A9EF-3A6C972C5A8F}" srcId="{5E13A338-F5C2-4F1F-AEC2-0FA980400045}" destId="{D31D8D1B-D2CD-4639-9709-22FA6513CABA}" srcOrd="0" destOrd="0" parTransId="{D21A3FA4-0DD1-4F3B-9902-1522A1CEFA73}" sibTransId="{0D15DA08-C808-443D-B5EA-98ACE537FB9F}"/>
    <dgm:cxn modelId="{EEC0689D-7105-410C-807D-206CEB63627A}" type="presOf" srcId="{57A3BE42-D1B6-48B1-A65C-015D73F246E4}" destId="{24850999-2DDF-4A7D-8B14-E52338372DCA}" srcOrd="0" destOrd="0" presId="urn:microsoft.com/office/officeart/2005/8/layout/radial4"/>
    <dgm:cxn modelId="{F7E6C113-C0C5-48CB-BFB5-E5991189727A}" type="presOf" srcId="{D31D8D1B-D2CD-4639-9709-22FA6513CABA}" destId="{1EB5D1B4-FA44-4130-87C9-FB9BE767B21F}" srcOrd="0" destOrd="0" presId="urn:microsoft.com/office/officeart/2005/8/layout/radial4"/>
    <dgm:cxn modelId="{281A2F6A-1830-4152-969C-4F704A7C5E85}" type="presParOf" srcId="{B2084A22-1158-40FE-BA8E-9861EABBD9AE}" destId="{4106CF4B-70B7-4267-9F29-7BB7CDDE988B}" srcOrd="0" destOrd="0" presId="urn:microsoft.com/office/officeart/2005/8/layout/radial4"/>
    <dgm:cxn modelId="{895BAEBE-2310-485B-A455-0359A4082434}" type="presParOf" srcId="{B2084A22-1158-40FE-BA8E-9861EABBD9AE}" destId="{41F35DC6-4792-4E26-95C6-10FF82031FF4}" srcOrd="1" destOrd="0" presId="urn:microsoft.com/office/officeart/2005/8/layout/radial4"/>
    <dgm:cxn modelId="{FEF36109-6A59-41A6-BD3A-005A6B7FC046}" type="presParOf" srcId="{B2084A22-1158-40FE-BA8E-9861EABBD9AE}" destId="{1EB5D1B4-FA44-4130-87C9-FB9BE767B21F}" srcOrd="2" destOrd="0" presId="urn:microsoft.com/office/officeart/2005/8/layout/radial4"/>
    <dgm:cxn modelId="{00AAC1DC-C763-4C19-80B3-C5C54313D28A}" type="presParOf" srcId="{B2084A22-1158-40FE-BA8E-9861EABBD9AE}" destId="{18F40064-97FA-4B1B-92BB-EB927104A5E8}" srcOrd="3" destOrd="0" presId="urn:microsoft.com/office/officeart/2005/8/layout/radial4"/>
    <dgm:cxn modelId="{562C569A-CBEE-40E3-8AB2-203BF9BE2143}" type="presParOf" srcId="{B2084A22-1158-40FE-BA8E-9861EABBD9AE}" destId="{91C2534F-7631-4573-97B7-1AEEB86DA2BF}" srcOrd="4" destOrd="0" presId="urn:microsoft.com/office/officeart/2005/8/layout/radial4"/>
    <dgm:cxn modelId="{7BE16F14-BF04-4124-8EA9-6A6610AE98B8}" type="presParOf" srcId="{B2084A22-1158-40FE-BA8E-9861EABBD9AE}" destId="{24850999-2DDF-4A7D-8B14-E52338372DCA}" srcOrd="5" destOrd="0" presId="urn:microsoft.com/office/officeart/2005/8/layout/radial4"/>
    <dgm:cxn modelId="{6C22D214-A5A4-45C7-A295-30A4B2D1862D}" type="presParOf" srcId="{B2084A22-1158-40FE-BA8E-9861EABBD9AE}" destId="{67873AB6-7632-4776-9443-BDF85BD8A99E}" srcOrd="6" destOrd="0" presId="urn:microsoft.com/office/officeart/2005/8/layout/radial4"/>
  </dgm:cxnLst>
  <dgm:bg>
    <a:effectLst>
      <a:outerShdw blurRad="76200" dir="13500000" sy="23000" kx="1200000" algn="br" rotWithShape="0">
        <a:prstClr val="black">
          <a:alpha val="20000"/>
        </a:prstClr>
      </a:outerShdw>
    </a:effectLst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CDA6CD-3696-4872-A43A-02E11E1D24BD}">
      <dsp:nvSpPr>
        <dsp:cNvPr id="0" name=""/>
        <dsp:cNvSpPr/>
      </dsp:nvSpPr>
      <dsp:spPr>
        <a:xfrm>
          <a:off x="389261" y="1232836"/>
          <a:ext cx="2296544" cy="1883924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39032A8-95DA-463F-9384-532C115CE5E3}">
      <dsp:nvSpPr>
        <dsp:cNvPr id="0" name=""/>
        <dsp:cNvSpPr/>
      </dsp:nvSpPr>
      <dsp:spPr>
        <a:xfrm>
          <a:off x="194573" y="1086006"/>
          <a:ext cx="2561726" cy="258251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6350" stA="50000" endA="300" endPos="38500" dist="508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Наличие </a:t>
          </a:r>
          <a:r>
            <a:rPr lang="ru-RU" sz="1900" b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СВОБОДНЫХ ЖИЛЫХ КОМНАТ</a:t>
          </a:r>
          <a:r>
            <a:rPr lang="ru-RU" sz="1700" b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агроэкоусадьбе для размещения агроэкотуристов;</a:t>
          </a:r>
        </a:p>
      </dsp:txBody>
      <dsp:txXfrm>
        <a:off x="269603" y="1161036"/>
        <a:ext cx="2411666" cy="2432450"/>
      </dsp:txXfrm>
    </dsp:sp>
    <dsp:sp modelId="{253C539E-CDD9-4FF6-B96A-9E85B91C9A29}">
      <dsp:nvSpPr>
        <dsp:cNvPr id="0" name=""/>
        <dsp:cNvSpPr/>
      </dsp:nvSpPr>
      <dsp:spPr>
        <a:xfrm rot="21600000">
          <a:off x="2874489" y="2101507"/>
          <a:ext cx="713089" cy="5035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-21600000">
        <a:off x="2874489" y="2202223"/>
        <a:ext cx="562015" cy="302149"/>
      </dsp:txXfrm>
    </dsp:sp>
    <dsp:sp modelId="{3FF8DA58-9384-4687-912C-5008B28B4A84}">
      <dsp:nvSpPr>
        <dsp:cNvPr id="0" name=""/>
        <dsp:cNvSpPr/>
      </dsp:nvSpPr>
      <dsp:spPr>
        <a:xfrm>
          <a:off x="4061926" y="694899"/>
          <a:ext cx="2296544" cy="2296544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-2622881"/>
            <a:satOff val="-9784"/>
            <a:lumOff val="539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14717CE-F9AA-4201-8A46-D8BE0FEFAF7E}">
      <dsp:nvSpPr>
        <dsp:cNvPr id="0" name=""/>
        <dsp:cNvSpPr/>
      </dsp:nvSpPr>
      <dsp:spPr>
        <a:xfrm>
          <a:off x="3692252" y="137642"/>
          <a:ext cx="3230687" cy="4402292"/>
        </a:xfrm>
        <a:prstGeom prst="roundRect">
          <a:avLst>
            <a:gd name="adj" fmla="val 10000"/>
          </a:avLst>
        </a:prstGeom>
        <a:solidFill>
          <a:schemeClr val="accent3">
            <a:hueOff val="-1924773"/>
            <a:satOff val="4156"/>
            <a:lumOff val="-5294"/>
            <a:alphaOff val="0"/>
          </a:schemeClr>
        </a:solidFill>
        <a:ln>
          <a:noFill/>
        </a:ln>
        <a:effectLst>
          <a:reflection blurRad="6350" stA="50000" endA="300" endPos="38500" dist="508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Осуществление субъектами агроэкотуризма (названными физическими лицами и сельскохозяйственными организациями) </a:t>
          </a:r>
          <a:r>
            <a:rPr lang="ru-RU" sz="1900" b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ДЕЯТЕЛЬНОСТИ ПО </a:t>
          </a:r>
          <a:r>
            <a:rPr lang="ru-RU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производству и (или) переработке сельскохозяйственной продукции</a:t>
          </a: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</a:t>
          </a:r>
        </a:p>
      </dsp:txBody>
      <dsp:txXfrm>
        <a:off x="3786876" y="232266"/>
        <a:ext cx="3041439" cy="4213044"/>
      </dsp:txXfrm>
    </dsp:sp>
    <dsp:sp modelId="{CAC68DA0-D4BC-4931-ABB2-AE55342FD60E}">
      <dsp:nvSpPr>
        <dsp:cNvPr id="0" name=""/>
        <dsp:cNvSpPr/>
      </dsp:nvSpPr>
      <dsp:spPr>
        <a:xfrm rot="5912">
          <a:off x="7020382" y="2070728"/>
          <a:ext cx="770200" cy="5518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3849546"/>
            <a:satOff val="8312"/>
            <a:lumOff val="-1058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7020382" y="2180951"/>
        <a:ext cx="604652" cy="331097"/>
      </dsp:txXfrm>
    </dsp:sp>
    <dsp:sp modelId="{0665CD09-F6ED-428D-AC1A-53162534FCF3}">
      <dsp:nvSpPr>
        <dsp:cNvPr id="0" name=""/>
        <dsp:cNvSpPr/>
      </dsp:nvSpPr>
      <dsp:spPr>
        <a:xfrm>
          <a:off x="7932359" y="101173"/>
          <a:ext cx="2296544" cy="2296544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-5245763"/>
            <a:satOff val="-19568"/>
            <a:lumOff val="1078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04EAEED-168F-4DE4-A326-5BC81FB16CD9}">
      <dsp:nvSpPr>
        <dsp:cNvPr id="0" name=""/>
        <dsp:cNvSpPr/>
      </dsp:nvSpPr>
      <dsp:spPr>
        <a:xfrm>
          <a:off x="7856594" y="42703"/>
          <a:ext cx="2962359" cy="4586016"/>
        </a:xfrm>
        <a:prstGeom prst="roundRect">
          <a:avLst>
            <a:gd name="adj" fmla="val 10000"/>
          </a:avLst>
        </a:prstGeom>
        <a:solidFill>
          <a:schemeClr val="accent3">
            <a:hueOff val="-3849546"/>
            <a:satOff val="8312"/>
            <a:lumOff val="-10588"/>
            <a:alphaOff val="0"/>
          </a:schemeClr>
        </a:solidFill>
        <a:ln>
          <a:noFill/>
        </a:ln>
        <a:effectLst>
          <a:reflection blurRad="6350" stA="50000" endA="300" endPos="38500" dist="508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Наличие </a:t>
          </a:r>
          <a:r>
            <a:rPr lang="ru-RU" sz="1900" b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ВОЗМОЖНОСТЕЙ ДЛЯ</a:t>
          </a:r>
          <a:r>
            <a:rPr lang="ru-RU" sz="1700" b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ознакомления АГРОЭКОТУРИСТОВ с природными и архитектурными </a:t>
          </a:r>
          <a:r>
            <a:rPr lang="ru-RU" sz="1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объеами</a:t>
          </a:r>
          <a:r>
            <a:rPr lang="ru-RU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национальными культурными традициями соответствующей местности.</a:t>
          </a:r>
        </a:p>
      </dsp:txBody>
      <dsp:txXfrm>
        <a:off x="7943359" y="129468"/>
        <a:ext cx="2788829" cy="44124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06CF4B-70B7-4267-9F29-7BB7CDDE988B}">
      <dsp:nvSpPr>
        <dsp:cNvPr id="0" name=""/>
        <dsp:cNvSpPr/>
      </dsp:nvSpPr>
      <dsp:spPr>
        <a:xfrm>
          <a:off x="4464161" y="656839"/>
          <a:ext cx="3943880" cy="252098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6350" stA="50000" endPos="38000" dist="1016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 НАЧАЛА ОСУЩЕСТВЛЕНИЯ ДЕЯТЕЛЬНОСТИ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en-U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отношении </a:t>
          </a:r>
          <a:r>
            <a:rPr lang="ru-RU" sz="1900" b="1" i="0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каждой </a:t>
          </a:r>
          <a:r>
            <a:rPr lang="ru-RU" sz="1900" b="1" i="0" u="sng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агроэкоусадьбы</a:t>
          </a:r>
          <a:r>
            <a:rPr lang="ru-RU" sz="1900" b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41729" y="1026029"/>
        <a:ext cx="2788744" cy="1782606"/>
      </dsp:txXfrm>
    </dsp:sp>
    <dsp:sp modelId="{41F35DC6-4792-4E26-95C6-10FF82031FF4}">
      <dsp:nvSpPr>
        <dsp:cNvPr id="0" name=""/>
        <dsp:cNvSpPr/>
      </dsp:nvSpPr>
      <dsp:spPr>
        <a:xfrm rot="21552457">
          <a:off x="8381754" y="1103521"/>
          <a:ext cx="1504773" cy="677843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B5D1B4-FA44-4130-87C9-FB9BE767B21F}">
      <dsp:nvSpPr>
        <dsp:cNvPr id="0" name=""/>
        <dsp:cNvSpPr/>
      </dsp:nvSpPr>
      <dsp:spPr>
        <a:xfrm>
          <a:off x="8935430" y="268858"/>
          <a:ext cx="2626836" cy="33305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stA="50000" endPos="38000" dist="508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УПЛАТИТЬ СБОР за осуществление деятельности по оказанию услуг в сфере </a:t>
          </a:r>
          <a:r>
            <a:rPr lang="ru-RU" sz="1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агроэкотуризма</a:t>
          </a:r>
          <a:r>
            <a:rPr lang="ru-RU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ru-RU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ru-RU" sz="1700" b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далее</a:t>
          </a:r>
          <a:r>
            <a:rPr lang="ru-RU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– сбор)</a:t>
          </a:r>
        </a:p>
      </dsp:txBody>
      <dsp:txXfrm>
        <a:off x="9012367" y="345795"/>
        <a:ext cx="2472962" cy="3176691"/>
      </dsp:txXfrm>
    </dsp:sp>
    <dsp:sp modelId="{18F40064-97FA-4B1B-92BB-EB927104A5E8}">
      <dsp:nvSpPr>
        <dsp:cNvPr id="0" name=""/>
        <dsp:cNvSpPr/>
      </dsp:nvSpPr>
      <dsp:spPr>
        <a:xfrm rot="10776978">
          <a:off x="1613440" y="1139836"/>
          <a:ext cx="2879278" cy="698889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-1924773"/>
            <a:satOff val="4156"/>
            <a:lumOff val="-529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C2534F-7631-4573-97B7-1AEEB86DA2BF}">
      <dsp:nvSpPr>
        <dsp:cNvPr id="0" name=""/>
        <dsp:cNvSpPr/>
      </dsp:nvSpPr>
      <dsp:spPr>
        <a:xfrm>
          <a:off x="88746" y="234528"/>
          <a:ext cx="3745878" cy="1964152"/>
        </a:xfrm>
        <a:prstGeom prst="roundRect">
          <a:avLst>
            <a:gd name="adj" fmla="val 10000"/>
          </a:avLst>
        </a:prstGeom>
        <a:solidFill>
          <a:schemeClr val="accent3">
            <a:hueOff val="-1924773"/>
            <a:satOff val="4156"/>
            <a:lumOff val="-529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</a:t>
          </a:r>
          <a:r>
            <a:rPr lang="ru-RU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АПРАВИТЬ ПИСЬМЕННОЕ УВЕДОМЛЕНИЕ по форме, установленной Минспорта и туризма в райисполком по месту нахождения </a:t>
          </a:r>
          <a:r>
            <a:rPr lang="ru-RU" sz="1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агроэкоусадьбы</a:t>
          </a:r>
          <a:endParaRPr lang="ru-RU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6274" y="292056"/>
        <a:ext cx="3630822" cy="1849096"/>
      </dsp:txXfrm>
    </dsp:sp>
    <dsp:sp modelId="{24850999-2DDF-4A7D-8B14-E52338372DCA}">
      <dsp:nvSpPr>
        <dsp:cNvPr id="0" name=""/>
        <dsp:cNvSpPr/>
      </dsp:nvSpPr>
      <dsp:spPr>
        <a:xfrm rot="5380931">
          <a:off x="1587849" y="2265478"/>
          <a:ext cx="723063" cy="577509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-3849546"/>
            <a:satOff val="8312"/>
            <a:lumOff val="-1058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873AB6-7632-4776-9443-BDF85BD8A99E}">
      <dsp:nvSpPr>
        <dsp:cNvPr id="0" name=""/>
        <dsp:cNvSpPr/>
      </dsp:nvSpPr>
      <dsp:spPr>
        <a:xfrm>
          <a:off x="91151" y="2676258"/>
          <a:ext cx="3848695" cy="2418503"/>
        </a:xfrm>
        <a:prstGeom prst="roundRect">
          <a:avLst>
            <a:gd name="adj" fmla="val 10000"/>
          </a:avLst>
        </a:prstGeom>
        <a:solidFill>
          <a:schemeClr val="accent3">
            <a:hueOff val="-3849546"/>
            <a:satOff val="8312"/>
            <a:lumOff val="-1058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 rtl="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Субъекты </a:t>
          </a:r>
          <a:r>
            <a:rPr lang="ru-RU" sz="1000" b="1" i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агроэкотуризма</a:t>
          </a:r>
          <a:r>
            <a:rPr lang="ru-RU" sz="10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осуществляющие деятельность по оказанию услуг в сфере </a:t>
          </a:r>
          <a:r>
            <a:rPr lang="ru-RU" sz="1000" b="1" i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агроэкотуризма</a:t>
          </a:r>
          <a:r>
            <a:rPr lang="ru-RU" sz="10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на территории одной </a:t>
          </a:r>
          <a:r>
            <a:rPr lang="ru-RU" sz="1000" b="1" i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агроэкоусадьбы</a:t>
          </a:r>
          <a:r>
            <a:rPr lang="ru-RU" sz="10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и планирующие осуществлять такую деятельность </a:t>
          </a:r>
          <a:r>
            <a:rPr lang="ru-RU" sz="1000" b="1" i="0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 территории второй </a:t>
          </a:r>
          <a:r>
            <a:rPr lang="ru-RU" sz="1000" b="1" i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агроэкоусадьбы</a:t>
          </a:r>
          <a:r>
            <a:rPr lang="ru-RU" sz="10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ОБЯЗАНЫ ДО ЗАКЛЮЧЕНИЯ первого договора на оказание услуг в сфере </a:t>
          </a:r>
          <a:r>
            <a:rPr lang="ru-RU" sz="1000" b="1" i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агроэкотуризма</a:t>
          </a:r>
          <a:r>
            <a:rPr lang="ru-RU" sz="10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предусматривающего оказание </a:t>
          </a:r>
          <a:r>
            <a:rPr lang="ru-RU" sz="1000" b="1" i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агроэкотуристам</a:t>
          </a:r>
          <a:r>
            <a:rPr lang="ru-RU" sz="10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данных услуг на территории второй </a:t>
          </a:r>
          <a:r>
            <a:rPr lang="ru-RU" sz="1000" b="1" i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агроэкоусадьбы</a:t>
          </a:r>
          <a:r>
            <a:rPr lang="ru-RU" sz="10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в отношении второй </a:t>
          </a:r>
          <a:r>
            <a:rPr lang="ru-RU" sz="1000" b="1" i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агроэкоусадьбы</a:t>
          </a:r>
          <a:r>
            <a:rPr lang="ru-RU" sz="10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УПЛАТИТЬ СБОР И НАПРАВИТЬ ПИСЬМЕННОЕ УВЕДОМЛЕНИЕ, указав в нем вторую </a:t>
          </a:r>
          <a:r>
            <a:rPr lang="ru-RU" sz="1000" b="1" i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агроэкоусадьбу</a:t>
          </a:r>
          <a:r>
            <a:rPr lang="ru-RU" sz="10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ru-RU" sz="1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1987" y="2747094"/>
        <a:ext cx="3707023" cy="22768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#1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343" y="1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1601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343" y="9431601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343" y="1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79927" y="4778723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9431601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343" y="9431601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8120363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ru-RU"/>
              <a:t>Образец заголовка</a:t>
            </a:r>
            <a:endParaRPr lang="ru"/>
          </a:p>
        </p:txBody>
      </p:sp>
      <p:grpSp>
        <p:nvGrpSpPr>
          <p:cNvPr id="84" name="Группа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grpSp>
        <p:nvGrpSpPr>
          <p:cNvPr id="98" name="Группа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grpSp>
        <p:nvGrpSpPr>
          <p:cNvPr id="112" name="Группа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78742514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/>
              <a:t>Образец заголовка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3976265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/>
              <a:t>Образец заголовка</a:t>
            </a:r>
            <a:endParaRPr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Полилиния 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5957580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4793621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0580330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963095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22925791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7275519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1857164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1281642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84787487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"/>
          </a:p>
        </p:txBody>
      </p:sp>
      <p:grpSp>
        <p:nvGrpSpPr>
          <p:cNvPr id="9" name="Группа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6827480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"/>
          </a:p>
        </p:txBody>
      </p:sp>
      <p:grpSp>
        <p:nvGrpSpPr>
          <p:cNvPr id="52" name="Группа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grpSp>
        <p:nvGrpSpPr>
          <p:cNvPr id="84" name="Группа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grpSp>
        <p:nvGrpSpPr>
          <p:cNvPr id="97" name="Группа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8193502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 rtl="0"/>
              <a:t>‹#›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24.08.2016</a:t>
            </a:r>
          </a:p>
        </p:txBody>
      </p:sp>
    </p:spTree>
    <p:extLst>
      <p:ext uri="{BB962C8B-B14F-4D97-AF65-F5344CB8AC3E}">
        <p14:creationId xmlns:p14="http://schemas.microsoft.com/office/powerpoint/2010/main" xmlns="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99891" y="979067"/>
            <a:ext cx="6963006" cy="270115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r>
              <a:rPr lang="ru-RU" sz="6000" b="1" dirty="0">
                <a:latin typeface="Monotype Corsiva" panose="03010101010201010101" pitchFamily="66" charset="0"/>
              </a:rPr>
              <a:t>Деятельность по </a:t>
            </a:r>
            <a:br>
              <a:rPr lang="ru-RU" sz="6000" b="1" dirty="0">
                <a:latin typeface="Monotype Corsiva" panose="03010101010201010101" pitchFamily="66" charset="0"/>
              </a:rPr>
            </a:br>
            <a:r>
              <a:rPr lang="ru-RU" sz="6000" b="1" dirty="0">
                <a:latin typeface="Monotype Corsiva" panose="03010101010201010101" pitchFamily="66" charset="0"/>
              </a:rPr>
              <a:t>оказанию услуг в сфере </a:t>
            </a:r>
            <a:r>
              <a:rPr lang="ru-RU" sz="6000" b="1" dirty="0" err="1">
                <a:latin typeface="Monotype Corsiva" panose="03010101010201010101" pitchFamily="66" charset="0"/>
              </a:rPr>
              <a:t>агроэкотуризма</a:t>
            </a:r>
            <a:endParaRPr lang="ru" sz="6000" b="1" dirty="0">
              <a:latin typeface="Monotype Corsiva" panose="03010101010201010101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E805751-0A9F-4889-9D5C-912F2C0143FF}"/>
              </a:ext>
            </a:extLst>
          </p:cNvPr>
          <p:cNvSpPr txBox="1"/>
          <p:nvPr/>
        </p:nvSpPr>
        <p:spPr>
          <a:xfrm>
            <a:off x="5243859" y="5978013"/>
            <a:ext cx="17042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chemeClr val="bg2">
                    <a:lumMod val="25000"/>
                  </a:schemeClr>
                </a:solidFill>
              </a:rPr>
              <a:t>2021 г.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EDA009C-8DDA-49BC-9E78-CE0B8D1A4227}"/>
              </a:ext>
            </a:extLst>
          </p:cNvPr>
          <p:cNvSpPr txBox="1"/>
          <p:nvPr/>
        </p:nvSpPr>
        <p:spPr>
          <a:xfrm>
            <a:off x="8180514" y="4700194"/>
            <a:ext cx="3819576" cy="73353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ru-RU" sz="2100" b="1" dirty="0">
                <a:ln>
                  <a:solidFill>
                    <a:schemeClr val="accent1"/>
                  </a:solidFill>
                </a:ln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Живите мудро!</a:t>
            </a:r>
          </a:p>
          <a:p>
            <a:pPr indent="623888">
              <a:lnSpc>
                <a:spcPts val="2500"/>
              </a:lnSpc>
            </a:pPr>
            <a:r>
              <a:rPr lang="ru-RU" sz="2100" b="1" dirty="0">
                <a:ln>
                  <a:solidFill>
                    <a:schemeClr val="accent1"/>
                  </a:solidFill>
                </a:ln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Трудитесь честно!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77F656B-2804-407C-9888-34EF5D4F92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6975" y="4633457"/>
            <a:ext cx="903539" cy="86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967509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 Виды услуг в сфере агроэкотуризма:</a:t>
            </a:r>
            <a:endParaRPr lang="ru" dirty="0"/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4" r="1574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800099" y="4829175"/>
            <a:ext cx="5572126" cy="1828799"/>
          </a:xfrm>
        </p:spPr>
        <p:txBody>
          <a:bodyPr rtlCol="0">
            <a:normAutofit fontScale="850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ознакомление агроэкотуристов с природными, сельскохозяйственными и архитектурными объектами, народными традициями соответствующей местности, проведение спортивно-массовых, физкультурно-оздоровительных и культурных мероприятий;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44" r="11744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Текст 9"/>
          <p:cNvSpPr>
            <a:spLocks noGrp="1"/>
          </p:cNvSpPr>
          <p:nvPr>
            <p:ph type="body" sz="half" idx="19"/>
          </p:nvPr>
        </p:nvSpPr>
        <p:spPr>
          <a:xfrm>
            <a:off x="6790532" y="4821690"/>
            <a:ext cx="4487067" cy="1236210"/>
          </a:xfrm>
        </p:spPr>
        <p:txBody>
          <a:bodyPr rtlCol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проведение презентаций, юбилеев, банкетов;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824787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 Виды услуг в сфере агроэкотуризма:</a:t>
            </a:r>
            <a:endParaRPr lang="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052422" y="4935990"/>
            <a:ext cx="4567327" cy="1007610"/>
          </a:xfrm>
        </p:spPr>
        <p:txBody>
          <a:bodyPr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dirty="0"/>
              <a:t>оказание услуг бань, саун и душевых;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half" idx="19"/>
          </p:nvPr>
        </p:nvSpPr>
        <p:spPr>
          <a:xfrm>
            <a:off x="6742907" y="4935990"/>
            <a:ext cx="4487067" cy="1236210"/>
          </a:xfrm>
        </p:spPr>
        <p:txBody>
          <a:bodyPr rtlCol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катание на животных, за исключением диких, и гужевом транспорте;</a:t>
            </a:r>
          </a:p>
        </p:txBody>
      </p:sp>
      <p:pic>
        <p:nvPicPr>
          <p:cNvPr id="21" name="Рисунок 20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44" r="1444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Рисунок 27"/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03" r="2803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6163376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 Виды услуг в сфере агроэкотуризма:</a:t>
            </a:r>
            <a:endParaRPr lang="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052422" y="4935990"/>
            <a:ext cx="4567327" cy="1007610"/>
          </a:xfrm>
        </p:spPr>
        <p:txBody>
          <a:bodyPr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dirty="0"/>
              <a:t>предоставление инвентаря для спорта и отдыха;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half" idx="19"/>
          </p:nvPr>
        </p:nvSpPr>
        <p:spPr>
          <a:xfrm>
            <a:off x="6742907" y="4935990"/>
            <a:ext cx="4487067" cy="1236210"/>
          </a:xfrm>
        </p:spPr>
        <p:txBody>
          <a:bodyPr rtlCol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транспортное обслуживание агроэкотуристов.</a:t>
            </a:r>
          </a:p>
        </p:txBody>
      </p:sp>
      <p:pic>
        <p:nvPicPr>
          <p:cNvPr id="23" name="Рисунок 22"/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243" b="12243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C2AE553-5406-4548-B711-084D884A00C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A53A07C-A0C2-4146-9EDD-290962CFA6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61" t="6308" r="8963" b="13406"/>
          <a:stretch/>
        </p:blipFill>
        <p:spPr>
          <a:xfrm>
            <a:off x="1265029" y="1900209"/>
            <a:ext cx="3951256" cy="257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269510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9977" y="4238624"/>
            <a:ext cx="1380173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87" y="981075"/>
            <a:ext cx="10498138" cy="542924"/>
          </a:xfrm>
        </p:spPr>
        <p:txBody>
          <a:bodyPr>
            <a:normAutofit fontScale="90000"/>
          </a:bodyPr>
          <a:lstStyle/>
          <a:p>
            <a:r>
              <a:rPr lang="ru-RU" cap="all" dirty="0"/>
              <a:t/>
            </a:r>
            <a:br>
              <a:rPr lang="ru-RU" cap="all" dirty="0"/>
            </a:br>
            <a:r>
              <a:rPr lang="ru-RU" sz="4000" dirty="0"/>
              <a:t>Договорные отношения </a:t>
            </a:r>
            <a:r>
              <a:rPr lang="ru-RU" dirty="0"/>
              <a:t>(типовые договоры)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5688" y="1733549"/>
            <a:ext cx="10260012" cy="1771651"/>
          </a:xfrm>
        </p:spPr>
        <p:txBody>
          <a:bodyPr>
            <a:noAutofit/>
          </a:bodyPr>
          <a:lstStyle/>
          <a:p>
            <a:pPr marL="0" indent="0" algn="just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/>
              <a:t>Между физическим лицом - субъектом агроэкотуризма и агроэкотуристами либо между физическим лицом - субъектом агроэкотуризма и туроператорами (иными организациями) </a:t>
            </a:r>
            <a:r>
              <a:rPr lang="ru-RU" sz="1600" b="1" dirty="0"/>
              <a:t>заключаются в </a:t>
            </a:r>
            <a:r>
              <a:rPr lang="ru-RU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ПИСЬМЕННОЙ ФОРМЕ ДОГОВОРЫ </a:t>
            </a:r>
            <a:r>
              <a:rPr lang="ru-RU" sz="1600" b="1" dirty="0"/>
              <a:t>на оказание услуг</a:t>
            </a:r>
            <a:r>
              <a:rPr lang="ru-RU" sz="1600" dirty="0"/>
              <a:t> в сфере агроэкотуризма с перечислением видов оказываемых услуг.</a:t>
            </a:r>
          </a:p>
          <a:p>
            <a:pPr marL="0" indent="0" algn="just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/>
              <a:t>Договоры на оказание услуг в сфере агроэкотуризма между физическим лицом - субъектом агроэкотуризма и агроэкотуристами заключаются путем принятия агроэкотуристом условий, предусмотренных физическим лицом - субъектом агроэкотуризма в договоре (договоры присоединения).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89977" y="5584560"/>
            <a:ext cx="102393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Договоры на оказание услуг </a:t>
            </a:r>
            <a:r>
              <a:rPr lang="ru-RU" sz="1600" dirty="0"/>
              <a:t>в сфере агроэкотуризма, заключенные между субъектами агроэкотуризма и агроэкотуристами, </a:t>
            </a:r>
            <a:r>
              <a:rPr lang="ru-RU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ХРАНЯТСЯ</a:t>
            </a:r>
            <a:r>
              <a:rPr lang="ru-RU" sz="1600" dirty="0"/>
              <a:t> субъектами агроэкотуризма </a:t>
            </a:r>
            <a:br>
              <a:rPr lang="ru-RU" sz="1600" dirty="0"/>
            </a:b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МЕНЕЕ 3-х ЛЕТ</a:t>
            </a:r>
            <a:r>
              <a:rPr lang="ru-RU" sz="1600" b="1" dirty="0"/>
              <a:t> </a:t>
            </a:r>
            <a:r>
              <a:rPr lang="ru-RU" sz="1600" dirty="0"/>
              <a:t>ПОСЛЕ ПРОВЕДЕНИЯ НАЛОГОВЫМИ ОРГАНАМИ ПРОВЕРКИ соблюдения налогового законодательства.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44614" y="4081669"/>
            <a:ext cx="8775836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3425" indent="-285750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v"/>
            </a:pPr>
            <a:r>
              <a:rPr lang="ru-RU" sz="1600" dirty="0"/>
              <a:t>договор на оказание субъектом агроэкотуризма услуг агроэкотуристам (</a:t>
            </a:r>
            <a:r>
              <a:rPr lang="ru-RU" sz="1600" b="1" dirty="0">
                <a:solidFill>
                  <a:srgbClr val="00B050"/>
                </a:solidFill>
              </a:rPr>
              <a:t>форма 1</a:t>
            </a:r>
            <a:r>
              <a:rPr lang="ru-RU" sz="1600" dirty="0"/>
              <a:t>);</a:t>
            </a:r>
          </a:p>
          <a:p>
            <a:pPr marL="733425" indent="-285750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v"/>
            </a:pPr>
            <a:r>
              <a:rPr lang="ru-RU" sz="1600" dirty="0"/>
              <a:t>договор субъекта агроэкотуризма с туроператором (</a:t>
            </a:r>
            <a:r>
              <a:rPr lang="ru-RU" sz="1600" b="1" dirty="0">
                <a:solidFill>
                  <a:srgbClr val="00B050"/>
                </a:solidFill>
              </a:rPr>
              <a:t>форма 2</a:t>
            </a:r>
            <a:r>
              <a:rPr lang="ru-RU" sz="1600" dirty="0"/>
              <a:t>);</a:t>
            </a:r>
          </a:p>
          <a:p>
            <a:pPr marL="733425" indent="-285750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v"/>
            </a:pPr>
            <a:r>
              <a:rPr lang="ru-RU" sz="1600" dirty="0"/>
              <a:t>объем услуг в сфере агроэкотуризма (</a:t>
            </a:r>
            <a:r>
              <a:rPr lang="ru-RU" sz="1600" b="1" dirty="0">
                <a:solidFill>
                  <a:srgbClr val="00B050"/>
                </a:solidFill>
              </a:rPr>
              <a:t>Приложение к Типовому договору</a:t>
            </a:r>
            <a:r>
              <a:rPr lang="ru-RU" sz="1600" dirty="0"/>
              <a:t> на оказание услуг в сфере агроэкотуризма).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89977" y="3576989"/>
            <a:ext cx="101888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ru-RU" sz="1600" b="1" dirty="0"/>
              <a:t>Типовой договор на оказание услуг в сфере агроэкотуризма</a:t>
            </a:r>
            <a:r>
              <a:rPr lang="ru-RU" sz="1600" dirty="0"/>
              <a:t> утвержден постановлением Совета Министров Республики Беларусь от 29 июня 2006 г. № 818, который включает:</a:t>
            </a:r>
          </a:p>
        </p:txBody>
      </p:sp>
    </p:spTree>
    <p:extLst>
      <p:ext uri="{BB962C8B-B14F-4D97-AF65-F5344CB8AC3E}">
        <p14:creationId xmlns:p14="http://schemas.microsoft.com/office/powerpoint/2010/main" xmlns="" val="421202175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13552" y="859316"/>
            <a:ext cx="4096323" cy="730439"/>
          </a:xfrm>
        </p:spPr>
        <p:txBody>
          <a:bodyPr rtlCol="0">
            <a:normAutofit/>
          </a:bodyPr>
          <a:lstStyle/>
          <a:p>
            <a:pPr rtl="0"/>
            <a:r>
              <a:rPr lang="ru-RU" dirty="0"/>
              <a:t>Отчетность:</a:t>
            </a:r>
            <a:endParaRPr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094104" y="1728941"/>
            <a:ext cx="10344494" cy="4514543"/>
          </a:xfrm>
        </p:spPr>
        <p:txBody>
          <a:bodyPr rtlCol="0">
            <a:no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ru-RU" sz="1600" dirty="0"/>
              <a:t>Физические лица - субъекты агроэкотуризма обязаны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ежегодно до 10 января года, следующего за отчетным</a:t>
            </a:r>
            <a:r>
              <a:rPr lang="ru-RU" sz="1600" dirty="0"/>
              <a:t>, представлять в любой налоговый орган независимо от места нахождения </a:t>
            </a:r>
            <a:r>
              <a:rPr lang="ru-RU" sz="1600" dirty="0" err="1"/>
              <a:t>агроэкоусадеб</a:t>
            </a:r>
            <a:r>
              <a:rPr lang="ru-RU" sz="1600" dirty="0"/>
              <a:t>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информацию о заключении </a:t>
            </a:r>
            <a:r>
              <a:rPr lang="ru-RU" sz="1600" dirty="0"/>
              <a:t>(</a:t>
            </a:r>
            <a:r>
              <a:rPr lang="ru-RU" sz="1600" dirty="0" err="1"/>
              <a:t>незаключении</a:t>
            </a:r>
            <a:r>
              <a:rPr lang="ru-RU" sz="1600" dirty="0"/>
              <a:t>, отсутствии) 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договоров</a:t>
            </a:r>
            <a:r>
              <a:rPr lang="ru-RU" sz="1600" dirty="0"/>
              <a:t> на оказание в отчетном году услуг в сфере </a:t>
            </a:r>
            <a:r>
              <a:rPr lang="ru-RU" sz="1600" dirty="0" err="1"/>
              <a:t>агроэкотуризма</a:t>
            </a:r>
            <a:r>
              <a:rPr lang="ru-RU" sz="1600" dirty="0"/>
              <a:t> по форме, установленной Министерством по налогам и сборам (</a:t>
            </a:r>
            <a:r>
              <a:rPr lang="ru-RU" sz="1600" u="sng" dirty="0"/>
              <a:t>далее</a:t>
            </a:r>
            <a:r>
              <a:rPr lang="ru-RU" sz="1600" dirty="0"/>
              <a:t> – </a:t>
            </a:r>
            <a:r>
              <a:rPr lang="ru-RU" sz="1600" b="1" dirty="0"/>
              <a:t>Информация</a:t>
            </a:r>
            <a:r>
              <a:rPr lang="ru-RU" sz="1600" dirty="0"/>
              <a:t>). </a:t>
            </a:r>
          </a:p>
          <a:p>
            <a:pPr marL="895350" indent="0" algn="just">
              <a:buNone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случае прекращения деятельности по оказанию услуг в сфере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агроэкотуризма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период с 1 по 10 января года</a:t>
            </a:r>
            <a:r>
              <a:rPr lang="ru-RU" sz="1600" dirty="0"/>
              <a:t>, следующего за отчетным, субъект </a:t>
            </a:r>
            <a:r>
              <a:rPr lang="ru-RU" sz="1600" dirty="0" err="1"/>
              <a:t>агроэкотуризма</a:t>
            </a:r>
            <a:r>
              <a:rPr lang="ru-RU" sz="1600" dirty="0"/>
              <a:t> не позднее даты, с которой он признается прекратившим деятельность, представляет в налоговый орган указанную информацию за отчетный год и за период с начала текущего года по день направления письменного уведомления о прекращении деятельности.</a:t>
            </a:r>
          </a:p>
          <a:p>
            <a:pPr marL="0" indent="0" algn="just">
              <a:buNone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прекращении деятельности по оказанию услуг в сфере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агроэкотуризма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период </a:t>
            </a:r>
            <a:b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11 января по 31 декабря отчетного года </a:t>
            </a:r>
            <a:r>
              <a:rPr lang="ru-RU" sz="1600" dirty="0"/>
              <a:t>субъект </a:t>
            </a:r>
            <a:r>
              <a:rPr lang="ru-RU" sz="1600" dirty="0" err="1"/>
              <a:t>агроэкотуризма</a:t>
            </a:r>
            <a:r>
              <a:rPr lang="ru-RU" sz="1600" dirty="0"/>
              <a:t> не позднее даты, с которой он признается прекратившим деятельность, представляет в налоговый </a:t>
            </a:r>
            <a:r>
              <a:rPr lang="ru-RU" sz="1600"/>
              <a:t>орган указанную информацию </a:t>
            </a:r>
            <a:r>
              <a:rPr lang="ru-RU" sz="1600" dirty="0"/>
              <a:t>за период с начала отчетного года по день направления письменного уведомления о прекращении деятельности.</a:t>
            </a:r>
          </a:p>
        </p:txBody>
      </p:sp>
      <p:pic>
        <p:nvPicPr>
          <p:cNvPr id="1026" name="Picture 2" descr="Картинки по запросу отчетност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45536"/>
            <a:ext cx="2325324" cy="162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863716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13552" y="859316"/>
            <a:ext cx="4096323" cy="730439"/>
          </a:xfrm>
        </p:spPr>
        <p:txBody>
          <a:bodyPr rtlCol="0">
            <a:normAutofit/>
          </a:bodyPr>
          <a:lstStyle/>
          <a:p>
            <a:pPr rtl="0"/>
            <a:r>
              <a:rPr lang="ru-RU" dirty="0"/>
              <a:t>Отчетность:</a:t>
            </a:r>
            <a:endParaRPr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248697" y="1728942"/>
            <a:ext cx="10189901" cy="3085889"/>
          </a:xfrm>
        </p:spPr>
        <p:txBody>
          <a:bodyPr rtlCol="0">
            <a:normAutofit/>
          </a:bodyPr>
          <a:lstStyle/>
          <a:p>
            <a:pPr marL="1255713" indent="-179388" algn="just">
              <a:spcBef>
                <a:spcPts val="600"/>
              </a:spcBef>
              <a:buClr>
                <a:srgbClr val="00B050"/>
              </a:buClr>
            </a:pPr>
            <a:r>
              <a:rPr lang="ru-RU" sz="2000" b="1" dirty="0"/>
              <a:t>Информация</a:t>
            </a:r>
            <a:r>
              <a:rPr lang="ru-RU" sz="2000" dirty="0"/>
              <a:t> субъектом </a:t>
            </a:r>
            <a:r>
              <a:rPr lang="ru-RU" sz="2000" dirty="0" err="1"/>
              <a:t>агроэкотуризма</a:t>
            </a:r>
            <a:r>
              <a:rPr lang="ru-RU" sz="2000" dirty="0"/>
              <a:t> может быть представлена в налоговый орган в </a:t>
            </a:r>
            <a:r>
              <a:rPr lang="ru-RU" sz="2000" b="1" dirty="0"/>
              <a:t>письменной</a:t>
            </a:r>
            <a:r>
              <a:rPr lang="ru-RU" sz="2000" dirty="0"/>
              <a:t> или </a:t>
            </a:r>
            <a:r>
              <a:rPr lang="ru-RU" sz="2000" b="1" dirty="0"/>
              <a:t>электронной</a:t>
            </a:r>
            <a:r>
              <a:rPr lang="ru-RU" sz="2000" dirty="0"/>
              <a:t> форме.</a:t>
            </a:r>
          </a:p>
          <a:p>
            <a:pPr marL="1255713" indent="-176213" algn="just">
              <a:spcBef>
                <a:spcPts val="600"/>
              </a:spcBef>
              <a:buClr>
                <a:srgbClr val="00B050"/>
              </a:buClr>
            </a:pPr>
            <a:r>
              <a:rPr lang="ru-RU" sz="2000" b="1" dirty="0"/>
              <a:t>Информация </a:t>
            </a:r>
            <a:r>
              <a:rPr lang="ru-RU" sz="2000" dirty="0"/>
              <a:t>в </a:t>
            </a:r>
            <a:r>
              <a:rPr lang="ru-RU" sz="2000" b="1" dirty="0"/>
              <a:t>письменной форме</a:t>
            </a:r>
            <a:r>
              <a:rPr lang="ru-RU" sz="2000" dirty="0"/>
              <a:t> может быть представлена на бумажном носителе </a:t>
            </a:r>
            <a:r>
              <a:rPr lang="ru-RU" sz="2000" b="1" dirty="0"/>
              <a:t>лично </a:t>
            </a:r>
            <a:r>
              <a:rPr lang="ru-RU" sz="2000" dirty="0"/>
              <a:t>субъектом агроэкотуризма или </a:t>
            </a:r>
            <a:r>
              <a:rPr lang="ru-RU" sz="2000" b="1" dirty="0"/>
              <a:t>направлена по почте</a:t>
            </a:r>
            <a:r>
              <a:rPr lang="ru-RU" sz="2000" dirty="0"/>
              <a:t>.</a:t>
            </a:r>
          </a:p>
          <a:p>
            <a:pPr marL="1255713" indent="-176213" algn="just">
              <a:spcBef>
                <a:spcPts val="600"/>
              </a:spcBef>
              <a:buClr>
                <a:srgbClr val="00B050"/>
              </a:buClr>
            </a:pPr>
            <a:r>
              <a:rPr lang="ru-RU" sz="2000" b="1" dirty="0"/>
              <a:t>Информацию </a:t>
            </a:r>
            <a:r>
              <a:rPr lang="ru-RU" sz="2000" dirty="0"/>
              <a:t>субъекты агроэкотуризма вправе направить в налоговый орган в </a:t>
            </a:r>
            <a:r>
              <a:rPr lang="ru-RU" sz="2000" b="1" i="1" dirty="0"/>
              <a:t>электронном виде через Личный кабинет плательщика</a:t>
            </a:r>
            <a:r>
              <a:rPr lang="ru-RU" sz="2000" dirty="0"/>
              <a:t>.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Картинки по запросу отчетност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15546"/>
            <a:ext cx="2325324" cy="162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13552" y="4885772"/>
            <a:ext cx="104250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Внимание! </a:t>
            </a:r>
            <a:r>
              <a:rPr lang="ru-RU" sz="2000" dirty="0"/>
              <a:t>Субъекты </a:t>
            </a:r>
            <a:r>
              <a:rPr lang="ru-RU" sz="2000" dirty="0" err="1"/>
              <a:t>агроэкотуризма</a:t>
            </a:r>
            <a:r>
              <a:rPr lang="ru-RU" sz="2000" dirty="0"/>
              <a:t> обязаны оформить книги учета проверок (книга учета проверок должна быть на каждом объекте осуществления деятельности).</a:t>
            </a:r>
          </a:p>
        </p:txBody>
      </p:sp>
    </p:spTree>
    <p:extLst>
      <p:ext uri="{BB962C8B-B14F-4D97-AF65-F5344CB8AC3E}">
        <p14:creationId xmlns:p14="http://schemas.microsoft.com/office/powerpoint/2010/main" xmlns="" val="396128570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2"/>
          <p:cNvSpPr>
            <a:spLocks noGrp="1"/>
          </p:cNvSpPr>
          <p:nvPr>
            <p:ph type="title"/>
          </p:nvPr>
        </p:nvSpPr>
        <p:spPr>
          <a:xfrm>
            <a:off x="1065211" y="870332"/>
            <a:ext cx="4938981" cy="653667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dirty="0"/>
              <a:t>Ответственность:</a:t>
            </a:r>
            <a:endParaRPr dirty="0"/>
          </a:p>
        </p:txBody>
      </p:sp>
      <p:pic>
        <p:nvPicPr>
          <p:cNvPr id="2050" name="Picture 2" descr="http://www.nalog.gov.by/uploads/images/Bez-imeni-6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724"/>
          <a:stretch/>
        </p:blipFill>
        <p:spPr bwMode="auto">
          <a:xfrm>
            <a:off x="10132534" y="3534403"/>
            <a:ext cx="1251501" cy="118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80062" y="3192252"/>
            <a:ext cx="9452472" cy="1551199"/>
          </a:xfrm>
        </p:spPr>
        <p:txBody>
          <a:bodyPr>
            <a:noAutofit/>
          </a:bodyPr>
          <a:lstStyle/>
          <a:p>
            <a:pPr algn="just">
              <a:lnSpc>
                <a:spcPts val="1900"/>
              </a:lnSpc>
              <a:buSzPct val="120000"/>
            </a:pPr>
            <a:r>
              <a:rPr lang="ru-RU" sz="1600" dirty="0"/>
              <a:t>Осуществление физическим лицом или сельскохозяйственной организацией деятельности по оказанию услуг в сфере агроэкотуризма </a:t>
            </a:r>
            <a:r>
              <a:rPr lang="ru-RU" sz="1700" b="1" dirty="0"/>
              <a:t>без уплаты сбора</a:t>
            </a:r>
            <a:r>
              <a:rPr lang="ru-RU" sz="1600" dirty="0"/>
              <a:t> за осуществление деятельности по оказанию услуг в сфере агроэкотуризма, и (или) </a:t>
            </a:r>
            <a:r>
              <a:rPr lang="ru-RU" sz="1700" b="1" dirty="0"/>
              <a:t>без письменного уведомления </a:t>
            </a:r>
            <a:r>
              <a:rPr lang="ru-RU" sz="1600" dirty="0"/>
              <a:t>районного исполнительного комитета, и (или) </a:t>
            </a:r>
            <a:r>
              <a:rPr lang="ru-RU" sz="1700" b="1" dirty="0"/>
              <a:t>без заключения договора </a:t>
            </a:r>
            <a:r>
              <a:rPr lang="ru-RU" sz="1600" dirty="0"/>
              <a:t>на оказание услуг в сфере </a:t>
            </a:r>
            <a:r>
              <a:rPr lang="ru-RU" sz="1600" dirty="0" err="1"/>
              <a:t>агроэкотуризма</a:t>
            </a:r>
            <a:r>
              <a:rPr lang="ru-RU" sz="1600" dirty="0"/>
              <a:t> – влечет наложение ШТРАФА в размере от 1 до 10 </a:t>
            </a:r>
            <a:r>
              <a:rPr lang="ru-RU" sz="1600" dirty="0" err="1"/>
              <a:t>б.в</a:t>
            </a:r>
            <a:r>
              <a:rPr lang="ru-RU" sz="1600" dirty="0"/>
              <a:t>. (</a:t>
            </a:r>
            <a:r>
              <a:rPr lang="ru-RU" sz="1600" i="1" dirty="0"/>
              <a:t>ч.1 ст. 24.47 КоАП</a:t>
            </a:r>
            <a:r>
              <a:rPr lang="ru-RU" sz="1600" dirty="0"/>
              <a:t>).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39622" y="5006059"/>
            <a:ext cx="10785628" cy="975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1700"/>
              </a:lnSpc>
              <a:buSzPct val="120000"/>
              <a:buFont typeface="Arial" panose="020B0604020202020204" pitchFamily="34" charset="0"/>
              <a:buChar char="•"/>
            </a:pPr>
            <a:r>
              <a:rPr lang="ru-RU" sz="1700" b="1" dirty="0"/>
              <a:t>Непредставление</a:t>
            </a:r>
            <a:r>
              <a:rPr lang="ru-RU" sz="1600" dirty="0"/>
              <a:t> физическим лицом или сельскохозяйственной организацией </a:t>
            </a:r>
            <a:r>
              <a:rPr lang="ru-RU" sz="1700" b="1" dirty="0"/>
              <a:t>в налоговый орган информации </a:t>
            </a:r>
            <a:r>
              <a:rPr lang="ru-RU" sz="1600" dirty="0"/>
              <a:t>по установленной форме </a:t>
            </a:r>
            <a:r>
              <a:rPr lang="ru-RU" sz="1700" b="1" dirty="0"/>
              <a:t>о договорах </a:t>
            </a:r>
            <a:r>
              <a:rPr lang="ru-RU" sz="1600" dirty="0"/>
              <a:t>на оказание услуг в сфере агроэкотуризма, </a:t>
            </a:r>
            <a:r>
              <a:rPr lang="ru-RU" sz="1700" b="1" dirty="0"/>
              <a:t>заключенных в истекшем году</a:t>
            </a:r>
            <a:r>
              <a:rPr lang="ru-RU" sz="1600" dirty="0"/>
              <a:t>, - влечет наложение ШТРАФА в размере от 1 до 5 </a:t>
            </a:r>
            <a:r>
              <a:rPr lang="ru-RU" sz="1600" dirty="0" err="1"/>
              <a:t>б.в</a:t>
            </a:r>
            <a:r>
              <a:rPr lang="ru-RU" sz="1600" dirty="0"/>
              <a:t>. (</a:t>
            </a:r>
            <a:r>
              <a:rPr lang="ru-RU" sz="1600" i="1" dirty="0"/>
              <a:t>ч.2 ст. 24.47 КоАП</a:t>
            </a:r>
            <a:r>
              <a:rPr lang="ru-RU" sz="1600" dirty="0"/>
              <a:t>).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38350" y="1645513"/>
            <a:ext cx="94869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</a:pPr>
            <a:r>
              <a:rPr lang="ru-RU" sz="1500" dirty="0"/>
              <a:t>Осуществление деятельности по оказанию услуг в сфере агроэкотуризма без уплаты сбора, направления письменного уведомления в районный исполнительный комитет, заключения договора на оказание услуг в сфере агроэкотуризма либо осуществление субъектами агроэкотуризма деятельности, причиняющей вред окружающей среде и (или) историко-культурным ценностям, материальным объектам, </a:t>
            </a:r>
            <a:r>
              <a:rPr lang="ru-RU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ЗАПРЕЩАЕТСЯ </a:t>
            </a:r>
            <a:r>
              <a:rPr lang="ru-RU" sz="1500" dirty="0"/>
              <a:t>(</a:t>
            </a:r>
            <a:r>
              <a:rPr lang="ru-RU" sz="1500" i="1" dirty="0"/>
              <a:t>п.9 Указа Президента Республики Беларусь от 09.10.2017 № 365 «О развитии агроэкотуризма»</a:t>
            </a:r>
            <a:r>
              <a:rPr lang="ru-RU" sz="1500" dirty="0"/>
              <a:t>).</a:t>
            </a:r>
          </a:p>
        </p:txBody>
      </p:sp>
      <p:pic>
        <p:nvPicPr>
          <p:cNvPr id="2052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9810" y="1908902"/>
            <a:ext cx="1020742" cy="102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411103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Законодательные акт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3640" y="1657350"/>
            <a:ext cx="2258010" cy="171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</p:spPr>
        <p:txBody>
          <a:bodyPr rtlCol="0"/>
          <a:lstStyle/>
          <a:p>
            <a:pPr rtl="0"/>
            <a:r>
              <a:rPr lang="ru-RU" dirty="0" err="1"/>
              <a:t>Агроэкотуризм</a:t>
            </a:r>
            <a:r>
              <a:rPr lang="ru-RU" dirty="0"/>
              <a:t>. Законодательные акты</a:t>
            </a:r>
            <a:endParaRPr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71526" y="3429344"/>
            <a:ext cx="10901878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700" dirty="0"/>
              <a:t>Указ Президента Республики Беларусь от 02.06.2006 № 372 «О мерах по развитию </a:t>
            </a:r>
            <a:r>
              <a:rPr lang="ru-RU" sz="1700" dirty="0" err="1"/>
              <a:t>агроэкотуризма</a:t>
            </a:r>
            <a:r>
              <a:rPr lang="ru-RU" sz="1700" dirty="0"/>
              <a:t> в Республики Беларусь»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700" dirty="0"/>
              <a:t>Постановление Совета Министров Республики Беларусь от 29.06.2006 № 818 «Об утверждении Типового договора на оказание услуг в сфере агроэкотуризма» 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700" dirty="0"/>
              <a:t>Постановление Министерства спорта и туризма Республики Беларусь от 23.11.2017 № 30 «Об установлении формы уведомления»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700" dirty="0"/>
              <a:t>Постановление Министерства по налогам и сборам Республики Беларусь от 24.01.2011 № 4 «Об установлении формы информации о заключении (</a:t>
            </a:r>
            <a:r>
              <a:rPr lang="ru-RU" sz="1700" dirty="0" err="1"/>
              <a:t>незаключении</a:t>
            </a:r>
            <a:r>
              <a:rPr lang="ru-RU" sz="1700" dirty="0"/>
              <a:t>, отсутствии) договоров на оказание услуг в сфере агроэкотуризма в отчетном году».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43223" y="1770013"/>
            <a:ext cx="869632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/>
              <a:t>Указ Президента Республики Беларусь от 09.10.2017 № 365 «О развитии </a:t>
            </a:r>
            <a:r>
              <a:rPr lang="ru-RU" dirty="0" err="1"/>
              <a:t>агроэкотуризма</a:t>
            </a:r>
            <a:r>
              <a:rPr lang="ru-RU" dirty="0"/>
              <a:t>»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/>
              <a:t>ГЛАВА 39 Сбор за осуществление деятельности по оказанию услуг в сфере агроэкотуризма (Налоговый кодекс Республики Беларусь)</a:t>
            </a:r>
          </a:p>
        </p:txBody>
      </p:sp>
    </p:spTree>
    <p:extLst>
      <p:ext uri="{BB962C8B-B14F-4D97-AF65-F5344CB8AC3E}">
        <p14:creationId xmlns:p14="http://schemas.microsoft.com/office/powerpoint/2010/main" xmlns="" val="305604378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</p:spPr>
        <p:txBody>
          <a:bodyPr rtlCol="0"/>
          <a:lstStyle/>
          <a:p>
            <a:pPr rtl="0"/>
            <a:r>
              <a:rPr lang="ru-RU" dirty="0" err="1"/>
              <a:t>Агроэкотуризм</a:t>
            </a:r>
            <a:r>
              <a:rPr lang="ru-RU" dirty="0"/>
              <a:t>. Термины и определения</a:t>
            </a:r>
            <a:endParaRPr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884239" y="1828799"/>
            <a:ext cx="10308898" cy="4552951"/>
          </a:xfrm>
        </p:spPr>
        <p:txBody>
          <a:bodyPr rtlCol="0">
            <a:normAutofit fontScale="85000" lnSpcReduction="10000"/>
          </a:bodyPr>
          <a:lstStyle/>
          <a:p>
            <a:pPr marL="3228975" indent="-180975" algn="just"/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АГРОЭКОТУРИЗМ</a:t>
            </a:r>
            <a:r>
              <a:rPr lang="ru-RU" sz="2000" b="1" dirty="0"/>
              <a:t> - </a:t>
            </a:r>
            <a:r>
              <a:rPr lang="ru-RU" sz="2000" dirty="0"/>
              <a:t>деятельность, </a:t>
            </a:r>
            <a:r>
              <a:rPr lang="ru-RU" sz="2000" b="1" dirty="0">
                <a:solidFill>
                  <a:srgbClr val="00B050"/>
                </a:solidFill>
              </a:rPr>
              <a:t>направленная </a:t>
            </a:r>
            <a:r>
              <a:rPr lang="ru-RU" sz="2000" dirty="0"/>
              <a:t>на ознакомление агроэкотуристов с природным и культурным потенциалом республики, национальными традициями </a:t>
            </a:r>
            <a:r>
              <a:rPr lang="ru-RU" sz="2000" b="1" dirty="0">
                <a:solidFill>
                  <a:srgbClr val="00B050"/>
                </a:solidFill>
              </a:rPr>
              <a:t>в процессе </a:t>
            </a:r>
            <a:r>
              <a:rPr lang="ru-RU" sz="2000" dirty="0"/>
              <a:t>отдыха, оздоровления, временного пребывания в </a:t>
            </a:r>
            <a:r>
              <a:rPr lang="ru-RU" sz="2000" dirty="0" err="1"/>
              <a:t>агроэкоусадьбах</a:t>
            </a:r>
            <a:r>
              <a:rPr lang="ru-RU" sz="2000" dirty="0"/>
              <a:t>.</a:t>
            </a:r>
          </a:p>
          <a:p>
            <a:pPr marL="3048000" indent="0" algn="just"/>
            <a:r>
              <a:rPr lang="ru-RU" sz="2000" b="1" dirty="0"/>
              <a:t>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АГРОЭКОТУРИСТ</a:t>
            </a:r>
            <a:r>
              <a:rPr lang="ru-RU" sz="2000" b="1" dirty="0"/>
              <a:t> - </a:t>
            </a:r>
            <a:r>
              <a:rPr lang="ru-RU" sz="2000" dirty="0"/>
              <a:t>лицо, являющееся </a:t>
            </a:r>
            <a:r>
              <a:rPr lang="ru-RU" sz="2000" b="1" dirty="0">
                <a:solidFill>
                  <a:srgbClr val="00B050"/>
                </a:solidFill>
              </a:rPr>
              <a:t>потребителем</a:t>
            </a:r>
            <a:r>
              <a:rPr lang="ru-RU" sz="2000" dirty="0"/>
              <a:t> услуг в сфере агроэкотуризма.</a:t>
            </a:r>
          </a:p>
          <a:p>
            <a:pPr algn="just"/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АГРОЭКОУСАДЬБА</a:t>
            </a:r>
            <a:r>
              <a:rPr lang="ru-RU" sz="2000" b="1" dirty="0"/>
              <a:t> - </a:t>
            </a:r>
            <a:r>
              <a:rPr lang="ru-RU" sz="2000" dirty="0"/>
              <a:t>жилой дом (жилые дома), в том числе с имеющимися при нем (при них) гостевыми домиками, принадлежащий (принадлежащие) </a:t>
            </a:r>
            <a:r>
              <a:rPr lang="ru-RU" sz="2000" b="1" dirty="0">
                <a:solidFill>
                  <a:srgbClr val="00B050"/>
                </a:solidFill>
              </a:rPr>
              <a:t>на праве собственности </a:t>
            </a:r>
            <a:r>
              <a:rPr lang="ru-RU" sz="2000" dirty="0"/>
              <a:t>субъекту агроэкотуризма - сельскохозяйственной организации, субъекту агроэкотуризма - физическому лицу и (или) члену (членам) его семьи, </a:t>
            </a:r>
            <a:r>
              <a:rPr lang="ru-RU" sz="2000" b="1" dirty="0">
                <a:solidFill>
                  <a:srgbClr val="00B050"/>
                </a:solidFill>
              </a:rPr>
              <a:t>благоустроенный </a:t>
            </a:r>
            <a:r>
              <a:rPr lang="ru-RU" sz="2000" dirty="0"/>
              <a:t>(благоустроенные) применительно к условиям соответствующего населенного пункта и </a:t>
            </a:r>
            <a:r>
              <a:rPr lang="ru-RU" sz="2000" b="1" dirty="0">
                <a:solidFill>
                  <a:srgbClr val="00B050"/>
                </a:solidFill>
              </a:rPr>
              <a:t>расположенный </a:t>
            </a:r>
            <a:r>
              <a:rPr lang="ru-RU" sz="2000" dirty="0"/>
              <a:t>(расположенные) на земельных участках в сельской местности, малых городских поселениях в одном населенном пункте либо разных населенных пунктах, если такие участки граничат друг с другом. Общее число </a:t>
            </a:r>
            <a:r>
              <a:rPr lang="ru-RU" sz="2000" b="1" dirty="0">
                <a:solidFill>
                  <a:srgbClr val="00B050"/>
                </a:solidFill>
              </a:rPr>
              <a:t>жилых</a:t>
            </a:r>
            <a:r>
              <a:rPr lang="ru-RU" sz="2000" dirty="0"/>
              <a:t> комнат в агроэкоусадьбе для размещения агроэкотуристов не может превышать 10-ти.</a:t>
            </a:r>
          </a:p>
        </p:txBody>
      </p:sp>
      <p:pic>
        <p:nvPicPr>
          <p:cNvPr id="2051" name="Picture 3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928216"/>
            <a:ext cx="1862138" cy="162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0533058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79" t="-1657" r="16911" b="1657"/>
          <a:stretch/>
        </p:blipFill>
        <p:spPr bwMode="auto">
          <a:xfrm>
            <a:off x="661011" y="1850833"/>
            <a:ext cx="2068024" cy="1608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</p:spPr>
        <p:txBody>
          <a:bodyPr rtlCol="0"/>
          <a:lstStyle/>
          <a:p>
            <a:pPr rtl="0"/>
            <a:r>
              <a:rPr lang="ru-RU" dirty="0" err="1"/>
              <a:t>Агроэкотуризм</a:t>
            </a:r>
            <a:r>
              <a:rPr lang="ru-RU" dirty="0"/>
              <a:t>. Термины и определения</a:t>
            </a:r>
            <a:endParaRPr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2820318" y="1818702"/>
            <a:ext cx="8471970" cy="1651612"/>
          </a:xfrm>
        </p:spPr>
        <p:txBody>
          <a:bodyPr rtlCol="0">
            <a:normAutofit lnSpcReduction="10000"/>
          </a:bodyPr>
          <a:lstStyle/>
          <a:p>
            <a:pPr algn="just">
              <a:spcBef>
                <a:spcPts val="1200"/>
              </a:spcBef>
            </a:pPr>
            <a:r>
              <a:rPr lang="ru-RU" sz="1800" b="1" dirty="0">
                <a:solidFill>
                  <a:schemeClr val="bg2">
                    <a:lumMod val="25000"/>
                  </a:schemeClr>
                </a:solidFill>
              </a:rPr>
              <a:t>ЧЛЕНЫ СЕМЬИ ФИЗИЧЕСКОГО ЛИЦА</a:t>
            </a:r>
            <a:r>
              <a:rPr lang="ru-RU" sz="1800" b="1" dirty="0"/>
              <a:t> - </a:t>
            </a:r>
            <a:r>
              <a:rPr lang="ru-RU" sz="1800" dirty="0"/>
              <a:t>родители (усыновители), дети (в том числе усыновленные, удочеренные), родные братья и сестры, дед, бабка, внуки, прадед, прабабка, правнуки, супруг (супруга), члены семьи супруга (супруги), в том числе умершего (умершей), опекун, попечитель и подопечный.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5928" y="3751272"/>
            <a:ext cx="807536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МАЛЫЕ ГОРОДСКИЕ ПОСЕЛЕНИЯ </a:t>
            </a:r>
            <a:r>
              <a:rPr lang="ru-RU" b="1" dirty="0"/>
              <a:t>-</a:t>
            </a:r>
            <a:r>
              <a:rPr lang="ru-RU" dirty="0"/>
              <a:t> поселки городского типа, города районного подчинения с численностью населения до 20 тыс. человек.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СЕЛЬСКАЯ МЕСТНОСТЬ</a:t>
            </a:r>
            <a:r>
              <a:rPr lang="ru-RU" b="1" dirty="0"/>
              <a:t> - т</a:t>
            </a:r>
            <a:r>
              <a:rPr lang="ru-RU" dirty="0"/>
              <a:t>ерритория, входящая в пространственные пределы сельсоветов, за исключением территорий поселков городского типа и городов районного подчинения.</a:t>
            </a:r>
          </a:p>
        </p:txBody>
      </p:sp>
      <p:pic>
        <p:nvPicPr>
          <p:cNvPr id="3080" name="Picture 8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23663" y="3665400"/>
            <a:ext cx="2236424" cy="2233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6179878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65212" y="809625"/>
            <a:ext cx="10688638" cy="1219200"/>
          </a:xfrm>
        </p:spPr>
        <p:txBody>
          <a:bodyPr rtlCol="0">
            <a:normAutofit/>
          </a:bodyPr>
          <a:lstStyle/>
          <a:p>
            <a:r>
              <a:rPr lang="ru-RU" dirty="0"/>
              <a:t>Деятельность в сфере агроэкотуризма вправе осуществлять:</a:t>
            </a:r>
            <a:endParaRPr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3084723" y="2348772"/>
            <a:ext cx="8307177" cy="2399497"/>
          </a:xfrm>
        </p:spPr>
        <p:txBody>
          <a:bodyPr rtlCol="0">
            <a:noAutofit/>
          </a:bodyPr>
          <a:lstStyle/>
          <a:p>
            <a:pPr algn="just">
              <a:lnSpc>
                <a:spcPts val="2100"/>
              </a:lnSpc>
            </a:pPr>
            <a:r>
              <a:rPr lang="ru-RU" sz="1900" b="1" dirty="0">
                <a:solidFill>
                  <a:schemeClr val="bg2">
                    <a:lumMod val="25000"/>
                  </a:schemeClr>
                </a:solidFill>
              </a:rPr>
              <a:t>ФИЗИЧЕСКИЕ ЛИЦА</a:t>
            </a:r>
            <a:r>
              <a:rPr lang="ru-RU" sz="1900" dirty="0"/>
              <a:t>, </a:t>
            </a:r>
            <a:r>
              <a:rPr lang="ru-RU" sz="1900" b="1" dirty="0">
                <a:solidFill>
                  <a:srgbClr val="00B050"/>
                </a:solidFill>
              </a:rPr>
              <a:t>постоянно проживающие </a:t>
            </a:r>
            <a:r>
              <a:rPr lang="ru-RU" sz="1900" dirty="0"/>
              <a:t>в одноквартирном или блокированном жилом доме, в том числе квартире в блокированном жилом доме, в сельской местности, малых городских поселениях, </a:t>
            </a:r>
            <a:r>
              <a:rPr lang="ru-RU" sz="1900" b="1" dirty="0">
                <a:solidFill>
                  <a:srgbClr val="00B050"/>
                </a:solidFill>
              </a:rPr>
              <a:t>производящие</a:t>
            </a:r>
            <a:r>
              <a:rPr lang="ru-RU" sz="1900" dirty="0">
                <a:solidFill>
                  <a:srgbClr val="00B050"/>
                </a:solidFill>
              </a:rPr>
              <a:t> </a:t>
            </a:r>
            <a:r>
              <a:rPr lang="ru-RU" sz="1900" dirty="0"/>
              <a:t>сельскохозяйственную продукцию на земельных участках, предоставленных для строительства и (или) обслуживания жилого дома, </a:t>
            </a:r>
            <a:r>
              <a:rPr lang="ru-RU" sz="1900" b="1" dirty="0">
                <a:solidFill>
                  <a:srgbClr val="00B050"/>
                </a:solidFill>
              </a:rPr>
              <a:t>или ведущие </a:t>
            </a:r>
            <a:r>
              <a:rPr lang="ru-RU" sz="1900" dirty="0"/>
              <a:t>личное подсобное хозяйство на земельных участках, предоставленных для этих целей;</a:t>
            </a:r>
          </a:p>
        </p:txBody>
      </p:sp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452" y="2442472"/>
            <a:ext cx="2352675" cy="1943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70051" y="4826031"/>
            <a:ext cx="8927336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СЕЛЬСКОХОЗЯЙСТВЕННЫЕ ОРГАНИЗАЦИИ</a:t>
            </a:r>
            <a:r>
              <a:rPr lang="ru-RU" dirty="0"/>
              <a:t> - юридические лица, </a:t>
            </a:r>
            <a:r>
              <a:rPr lang="ru-RU" b="1" dirty="0">
                <a:solidFill>
                  <a:srgbClr val="00B050"/>
                </a:solidFill>
              </a:rPr>
              <a:t>основным видом</a:t>
            </a:r>
            <a:r>
              <a:rPr lang="ru-RU" dirty="0"/>
              <a:t> деятельности которых являются производство (выращивание) и (или) переработка сельскохозяйственной продукции, выручка от реализации которой составляет </a:t>
            </a:r>
            <a:r>
              <a:rPr lang="ru-RU" b="1" dirty="0">
                <a:solidFill>
                  <a:srgbClr val="00B050"/>
                </a:solidFill>
              </a:rPr>
              <a:t>не менее 50% </a:t>
            </a:r>
            <a:r>
              <a:rPr lang="ru-RU" dirty="0"/>
              <a:t>от общей суммы выручки.</a:t>
            </a:r>
          </a:p>
        </p:txBody>
      </p:sp>
      <p:pic>
        <p:nvPicPr>
          <p:cNvPr id="4104" name="Picture 8" descr="Похожее изображение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94" t="5797" r="3976" b="2217"/>
          <a:stretch/>
        </p:blipFill>
        <p:spPr bwMode="auto">
          <a:xfrm>
            <a:off x="9506989" y="4638101"/>
            <a:ext cx="1873435" cy="18766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30949248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46162" y="775654"/>
            <a:ext cx="10058402" cy="752475"/>
          </a:xfrm>
        </p:spPr>
        <p:txBody>
          <a:bodyPr rtlCol="0"/>
          <a:lstStyle/>
          <a:p>
            <a:pPr rtl="0"/>
            <a:r>
              <a:rPr lang="ru-RU" dirty="0"/>
              <a:t>Условия осуществления деятельности:</a:t>
            </a:r>
            <a:endParaRPr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89380967"/>
              </p:ext>
            </p:extLst>
          </p:nvPr>
        </p:nvGraphicFramePr>
        <p:xfrm>
          <a:off x="448814" y="1528129"/>
          <a:ext cx="10818954" cy="4638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70700617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64732" y="920234"/>
            <a:ext cx="104486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chemeClr val="tx2"/>
                </a:solidFill>
              </a:rPr>
              <a:t>Обязанности субъектов агроэкотуризма: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1338169690"/>
              </p:ext>
            </p:extLst>
          </p:nvPr>
        </p:nvGraphicFramePr>
        <p:xfrm>
          <a:off x="267775" y="1689468"/>
          <a:ext cx="11699914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81793252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277523" y="4114800"/>
            <a:ext cx="7372350" cy="1066799"/>
          </a:xfrm>
        </p:spPr>
        <p:txBody>
          <a:bodyPr rtlCol="0">
            <a:normAutofit fontScale="90000"/>
          </a:bodyPr>
          <a:lstStyle/>
          <a:p>
            <a:pPr algn="just"/>
            <a:r>
              <a:rPr lang="ru-RU" sz="3600" dirty="0"/>
              <a:t>Ставка сбора </a:t>
            </a:r>
            <a:r>
              <a:rPr lang="ru-RU" sz="3500" dirty="0"/>
              <a:t>–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базовых величины в год.</a:t>
            </a:r>
            <a:endParaRPr sz="35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486025" y="1724025"/>
            <a:ext cx="9229725" cy="2247900"/>
          </a:xfrm>
        </p:spPr>
        <p:txBody>
          <a:bodyPr>
            <a:noAutofit/>
          </a:bodyPr>
          <a:lstStyle/>
          <a:p>
            <a:pPr marL="628650" indent="-266700" algn="just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3200" dirty="0"/>
              <a:t>за полный последующий календарный год</a:t>
            </a:r>
            <a:r>
              <a:rPr lang="ru-RU" sz="2800" dirty="0"/>
              <a:t> – </a:t>
            </a:r>
            <a:r>
              <a:rPr lang="ru-RU" sz="35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позднее 28 декабря</a:t>
            </a:r>
            <a:r>
              <a:rPr lang="ru-RU" sz="2800" dirty="0"/>
              <a:t>;</a:t>
            </a:r>
          </a:p>
          <a:p>
            <a:pPr marL="628650" indent="-266700" algn="just">
              <a:lnSpc>
                <a:spcPts val="32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3200" dirty="0"/>
              <a:t>в иных случаях </a:t>
            </a:r>
            <a:r>
              <a:rPr lang="ru-RU" sz="2500" dirty="0"/>
              <a:t>- </a:t>
            </a:r>
            <a:r>
              <a:rPr lang="ru-RU" sz="35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начала осуществления деятельности </a:t>
            </a:r>
            <a:r>
              <a:rPr lang="ru-RU" sz="3000" dirty="0"/>
              <a:t>по оказанию услуг в сфере агроэкотуризма.</a:t>
            </a:r>
          </a:p>
        </p:txBody>
      </p:sp>
      <p:sp>
        <p:nvSpPr>
          <p:cNvPr id="5" name="Заголовок 12"/>
          <p:cNvSpPr txBox="1">
            <a:spLocks/>
          </p:cNvSpPr>
          <p:nvPr/>
        </p:nvSpPr>
        <p:spPr>
          <a:xfrm>
            <a:off x="1065211" y="914400"/>
            <a:ext cx="10412413" cy="666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/>
              <a:t>Сбор уплачивается 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47850" y="5402958"/>
            <a:ext cx="9715500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ru-RU" dirty="0"/>
              <a:t>В случае </a:t>
            </a:r>
            <a:r>
              <a:rPr lang="ru-RU" b="1" dirty="0"/>
              <a:t>ПРЕКРАЩЕНИЯ</a:t>
            </a:r>
            <a:r>
              <a:rPr lang="ru-RU" dirty="0"/>
              <a:t> деятельности по оказанию услуг в сфере </a:t>
            </a:r>
            <a:r>
              <a:rPr lang="ru-RU" dirty="0" err="1"/>
              <a:t>агроэкотуризма</a:t>
            </a:r>
            <a:r>
              <a:rPr lang="ru-RU" dirty="0"/>
              <a:t> до истечения налогового периода (календарного года) </a:t>
            </a:r>
            <a:br>
              <a:rPr lang="ru-RU" dirty="0"/>
            </a:br>
            <a:r>
              <a:rPr lang="ru-RU" dirty="0"/>
              <a:t>или </a:t>
            </a:r>
            <a:r>
              <a:rPr lang="ru-RU" b="1" dirty="0"/>
              <a:t>НЕОСУЩЕСТВЛЕНИЯ</a:t>
            </a:r>
            <a:r>
              <a:rPr lang="ru-RU" dirty="0"/>
              <a:t> деятельности в течение налогового периода уплаченная </a:t>
            </a:r>
            <a:r>
              <a:rPr lang="ru-RU" b="1" dirty="0"/>
              <a:t>СУММА СБОРА ВОЗВРАТУ (ЗАЧЕТУ) НЕ ПОДЛЕЖИТ</a:t>
            </a:r>
            <a:r>
              <a:rPr lang="ru-RU" dirty="0"/>
              <a:t>.</a:t>
            </a:r>
          </a:p>
        </p:txBody>
      </p:sp>
      <p:pic>
        <p:nvPicPr>
          <p:cNvPr id="1038" name="Picture 14" descr="http://www.mfc-chita.ru/sites/default/files/styles/380_180/public/news_MFC/vashno.jpg?itok=XAci7eD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525" y="5480050"/>
            <a:ext cx="927099" cy="92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925806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2"/>
          <p:cNvSpPr txBox="1">
            <a:spLocks/>
          </p:cNvSpPr>
          <p:nvPr/>
        </p:nvSpPr>
        <p:spPr>
          <a:xfrm>
            <a:off x="1065211" y="914400"/>
            <a:ext cx="10412413" cy="666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/>
              <a:t>Доплата сбора: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90851" y="1718161"/>
            <a:ext cx="8382000" cy="2637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Производится, при указании в декларации о доходах и имуществе или пояснениях, представленных по требованию налогового органа, </a:t>
            </a:r>
            <a:r>
              <a:rPr lang="ru-RU" sz="1900" b="1" dirty="0">
                <a:solidFill>
                  <a:srgbClr val="00B050"/>
                </a:solidFill>
              </a:rPr>
              <a:t>в качестве источников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, за счет которых было приобретено имущество либо произведены иные расходы, </a:t>
            </a:r>
            <a:r>
              <a:rPr lang="ru-RU" sz="2000" b="1" dirty="0">
                <a:solidFill>
                  <a:srgbClr val="00B050"/>
                </a:solidFill>
              </a:rPr>
              <a:t>доходов, полученных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от осуществления деятельности по оказанию услуг в сфере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</a:rPr>
              <a:t>агроэкотуризма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2000" b="1" dirty="0">
                <a:solidFill>
                  <a:srgbClr val="00B050"/>
                </a:solidFill>
              </a:rPr>
              <a:t>в размерах, превышающих 100-кратный размер сбора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, уплаченного за налоговые периоды, в которых был получен такой доход.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10115" y="4356063"/>
            <a:ext cx="7669161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dirty="0">
                <a:solidFill>
                  <a:schemeClr val="tx2"/>
                </a:solidFill>
              </a:rPr>
              <a:t>Размер </a:t>
            </a:r>
            <a:r>
              <a:rPr lang="ru-RU" sz="3000">
                <a:solidFill>
                  <a:schemeClr val="tx2"/>
                </a:solidFill>
              </a:rPr>
              <a:t>доплаты сбора </a:t>
            </a:r>
            <a:r>
              <a:rPr lang="ru-RU" sz="3000" dirty="0">
                <a:solidFill>
                  <a:schemeClr val="tx2"/>
                </a:solidFill>
              </a:rPr>
              <a:t>– </a:t>
            </a:r>
            <a:br>
              <a:rPr lang="ru-RU" sz="3000" dirty="0">
                <a:solidFill>
                  <a:schemeClr val="tx2"/>
                </a:solidFill>
              </a:rPr>
            </a:b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10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% от суммы такого превышения.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4195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 Виды услуг в сфере агроэкотуризма:</a:t>
            </a:r>
            <a:endParaRPr lang="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052422" y="4935990"/>
            <a:ext cx="4567327" cy="1007610"/>
          </a:xfrm>
        </p:spPr>
        <p:txBody>
          <a:bodyPr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dirty="0"/>
              <a:t>предоставление жилых комнат в агроэкоусадьбе для размещения агроэкотуристов;</a:t>
            </a:r>
            <a:endParaRPr lang="en-US" sz="1900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19"/>
          </p:nvPr>
        </p:nvSpPr>
        <p:spPr>
          <a:xfrm>
            <a:off x="6742907" y="4935990"/>
            <a:ext cx="4487067" cy="1236210"/>
          </a:xfrm>
        </p:spPr>
        <p:txBody>
          <a:bodyPr rtlCol="0"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обеспечение агроэкотуристов питанием (как правило, с использованием продукции собственного производства);</a:t>
            </a:r>
          </a:p>
          <a:p>
            <a:pPr rtl="0"/>
            <a:endParaRPr lang="en-US" dirty="0"/>
          </a:p>
        </p:txBody>
      </p:sp>
      <p:pic>
        <p:nvPicPr>
          <p:cNvPr id="14" name="Рисунок 13"/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36" r="6536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88" b="988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8192008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Природа 16 х 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9532651_TF03431377" id="{E55CF100-C248-4B8F-8F5C-C7DC3EE79A39}" vid="{F3C83CD3-4C48-4907-A3EA-9E7FA702781C}"/>
    </a:ext>
  </a:extLst>
</a:theme>
</file>

<file path=ppt/theme/theme2.xml><?xml version="1.0" encoding="utf-8"?>
<a:theme xmlns:a="http://schemas.openxmlformats.org/drawingml/2006/main" name="Тем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2525</TotalTime>
  <Words>762</Words>
  <Application>Microsoft Office PowerPoint</Application>
  <PresentationFormat>Произвольный</PresentationFormat>
  <Paragraphs>72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Природа 16 х 9</vt:lpstr>
      <vt:lpstr>Деятельность по  оказанию услуг в сфере агроэкотуризма</vt:lpstr>
      <vt:lpstr>Агроэкотуризм. Термины и определения</vt:lpstr>
      <vt:lpstr>Агроэкотуризм. Термины и определения</vt:lpstr>
      <vt:lpstr>Деятельность в сфере агроэкотуризма вправе осуществлять:</vt:lpstr>
      <vt:lpstr>Условия осуществления деятельности:</vt:lpstr>
      <vt:lpstr>Слайд 6</vt:lpstr>
      <vt:lpstr>Ставка сбора – 2 базовых величины в год.</vt:lpstr>
      <vt:lpstr>Слайд 8</vt:lpstr>
      <vt:lpstr> Виды услуг в сфере агроэкотуризма:</vt:lpstr>
      <vt:lpstr> Виды услуг в сфере агроэкотуризма:</vt:lpstr>
      <vt:lpstr> Виды услуг в сфере агроэкотуризма:</vt:lpstr>
      <vt:lpstr> Виды услуг в сфере агроэкотуризма:</vt:lpstr>
      <vt:lpstr> Договорные отношения (типовые договоры)</vt:lpstr>
      <vt:lpstr>Отчетность:</vt:lpstr>
      <vt:lpstr>Отчетность:</vt:lpstr>
      <vt:lpstr>Ответственность:</vt:lpstr>
      <vt:lpstr>Агроэкотуризм. Законодательные акты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Деятельность по оказанию услуг в сфере агроэкотуризма заголовка</dc:title>
  <dc:creator>Соловьев Александр Анатольевич</dc:creator>
  <cp:lastModifiedBy>Рыдлевич Ирина Владимировна</cp:lastModifiedBy>
  <cp:revision>314</cp:revision>
  <cp:lastPrinted>2021-08-30T05:58:09Z</cp:lastPrinted>
  <dcterms:created xsi:type="dcterms:W3CDTF">2019-07-23T07:41:42Z</dcterms:created>
  <dcterms:modified xsi:type="dcterms:W3CDTF">2021-09-13T12:40:32Z</dcterms:modified>
</cp:coreProperties>
</file>